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3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3" d="100"/>
          <a:sy n="43" d="100"/>
        </p:scale>
        <p:origin x="72" y="8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70B25-24DB-450E-9FE4-F66E39A5343A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2DC7D-283A-4319-9E51-1405C0247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24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2DC7D-283A-4319-9E51-1405C0247E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2DC7D-283A-4319-9E51-1405C0247E4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7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3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39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9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5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78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4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0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9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97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6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5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4D8C-E9A0-4FD8-80AE-F536328A5A0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96308-AC54-4E03-8D86-E55724A5A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jp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60.png"/><Relationship Id="rId3" Type="http://schemas.openxmlformats.org/officeDocument/2006/relationships/image" Target="../media/image38.png"/><Relationship Id="rId21" Type="http://schemas.openxmlformats.org/officeDocument/2006/relationships/image" Target="../media/image6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9.png"/><Relationship Id="rId2" Type="http://schemas.openxmlformats.org/officeDocument/2006/relationships/image" Target="../media/image37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7.png"/><Relationship Id="rId10" Type="http://schemas.openxmlformats.org/officeDocument/2006/relationships/image" Target="../media/image45.png"/><Relationship Id="rId19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9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44090" y="1947672"/>
            <a:ext cx="7703820" cy="748474"/>
          </a:xfrm>
        </p:spPr>
        <p:txBody>
          <a:bodyPr>
            <a:noAutofit/>
          </a:bodyPr>
          <a:lstStyle/>
          <a:p>
            <a:r>
              <a:rPr lang="zh-CN" altLang="en-US" sz="3600" dirty="0" smtClean="0"/>
              <a:t>关于场景文本识别的进一步探索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87752" y="3007678"/>
            <a:ext cx="7016496" cy="723074"/>
          </a:xfrm>
        </p:spPr>
        <p:txBody>
          <a:bodyPr>
            <a:noAutofit/>
          </a:bodyPr>
          <a:lstStyle/>
          <a:p>
            <a:r>
              <a:rPr lang="en-US" altLang="zh-CN" sz="6000" dirty="0" err="1" smtClean="0"/>
              <a:t>RCMnet-Recognet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442204" y="4256162"/>
            <a:ext cx="130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霍超凡</a:t>
            </a:r>
            <a:endParaRPr lang="zh-CN" altLang="en-US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3520" y="5304792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21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结合</a:t>
            </a:r>
            <a:r>
              <a:rPr lang="en-US" altLang="zh-CN" dirty="0" smtClean="0"/>
              <a:t>Faster R-CNN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《All You Need Is Boundary</a:t>
            </a:r>
            <a:r>
              <a:rPr lang="zh-CN" altLang="en-US" sz="1100" dirty="0" smtClean="0"/>
              <a:t>：</a:t>
            </a:r>
            <a:r>
              <a:rPr lang="en-US" altLang="zh-CN" sz="1100" dirty="0" smtClean="0"/>
              <a:t>Toward Arbitrary-Shaped Text Spotting》 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349306"/>
            <a:ext cx="11031287" cy="46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结合</a:t>
            </a:r>
            <a:r>
              <a:rPr lang="en-US" altLang="zh-CN" dirty="0" smtClean="0"/>
              <a:t>Mask R-CNN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《Pyramid Mask Text Detector》 </a:t>
            </a:r>
            <a:endParaRPr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565808"/>
            <a:ext cx="11010378" cy="37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矩形框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《Reading Text in the Wild with Convolutional Neural Networks》 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84" y="1313663"/>
            <a:ext cx="9107031" cy="46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旋转矩形框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</a:t>
            </a:r>
            <a:r>
              <a:rPr lang="en-US" altLang="zh-CN" sz="1100" dirty="0" err="1" smtClean="0"/>
              <a:t>EAST:An</a:t>
            </a:r>
            <a:r>
              <a:rPr lang="en-US" altLang="zh-CN" sz="1100" dirty="0" smtClean="0"/>
              <a:t> Efﬁcient and Accurate Scene Text Detector》 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7" y="1481686"/>
            <a:ext cx="10440033" cy="47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边缘点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《All You Need Is Boundary</a:t>
            </a:r>
            <a:r>
              <a:rPr lang="zh-CN" altLang="en-US" sz="1100" dirty="0" smtClean="0"/>
              <a:t>：</a:t>
            </a:r>
            <a:r>
              <a:rPr lang="en-US" altLang="zh-CN" sz="1100" dirty="0" smtClean="0"/>
              <a:t>Toward Arbitrary-Shaped Text Spotting》 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690688"/>
            <a:ext cx="11277601" cy="37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边缘点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《Real-time Scene Text Detection with Diﬀerentiable </a:t>
            </a:r>
            <a:r>
              <a:rPr lang="en-US" altLang="zh-CN" sz="1100" dirty="0" err="1" smtClean="0"/>
              <a:t>Binarization</a:t>
            </a:r>
            <a:r>
              <a:rPr lang="en-US" altLang="zh-CN" sz="1100" dirty="0" smtClean="0"/>
              <a:t>》 </a:t>
            </a:r>
            <a:endParaRPr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59" y="1502930"/>
            <a:ext cx="9954882" cy="45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像素级别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《Pixel Link: Detecting Scene Text via Instance Segmentation》 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5" y="1805141"/>
            <a:ext cx="10493649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个新颖的方法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4360" y="6483096"/>
            <a:ext cx="56686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</a:t>
            </a:r>
            <a:r>
              <a:rPr lang="en-US" altLang="zh-CN" sz="1100" dirty="0" err="1" smtClean="0"/>
              <a:t>TextSnake</a:t>
            </a:r>
            <a:r>
              <a:rPr lang="en-US" altLang="zh-CN" sz="1100" dirty="0" smtClean="0"/>
              <a:t>: A Flexible Representation for Detecting Text of Arbitrary  Shape》</a:t>
            </a:r>
            <a:endParaRPr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190642"/>
            <a:ext cx="11339543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一个检测和识别任务结合的例子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4360" y="6483096"/>
            <a:ext cx="6558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《Mask </a:t>
            </a:r>
            <a:r>
              <a:rPr lang="en-US" altLang="zh-CN" sz="1100" dirty="0" err="1" smtClean="0"/>
              <a:t>TextSpotter</a:t>
            </a:r>
            <a:r>
              <a:rPr lang="en-US" altLang="zh-CN" sz="1100" dirty="0" smtClean="0"/>
              <a:t>: An End-to-End Trainable Neural Network for Spotting Text with Arbitrary Shape》</a:t>
            </a:r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17" y="1461197"/>
            <a:ext cx="8910181" cy="2748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17" y="3957573"/>
            <a:ext cx="9256517" cy="25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不能很好的衔接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74513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0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场景文本识别和检测任务介绍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场景文本识别和检测的难点</a:t>
            </a:r>
            <a:endParaRPr lang="en-US" altLang="zh-CN" dirty="0" smtClean="0"/>
          </a:p>
          <a:p>
            <a:pPr lvl="1"/>
            <a:r>
              <a:rPr lang="zh-CN" altLang="en-US" dirty="0"/>
              <a:t>场景文本</a:t>
            </a:r>
            <a:r>
              <a:rPr lang="zh-CN" altLang="en-US" dirty="0" smtClean="0"/>
              <a:t>识别的方法</a:t>
            </a:r>
            <a:endParaRPr lang="en-US" altLang="zh-CN" dirty="0" smtClean="0"/>
          </a:p>
          <a:p>
            <a:pPr lvl="1"/>
            <a:r>
              <a:rPr lang="zh-CN" altLang="en-US" dirty="0"/>
              <a:t>场景</a:t>
            </a:r>
            <a:r>
              <a:rPr lang="zh-CN" altLang="en-US" dirty="0" smtClean="0"/>
              <a:t>文本检测的方法</a:t>
            </a:r>
            <a:endParaRPr lang="en-US" altLang="zh-CN" dirty="0" smtClean="0"/>
          </a:p>
          <a:p>
            <a:r>
              <a:rPr lang="zh-CN" altLang="en-US" dirty="0" smtClean="0"/>
              <a:t>问题与动机</a:t>
            </a:r>
            <a:endParaRPr lang="en-US" altLang="zh-CN" dirty="0" smtClean="0"/>
          </a:p>
          <a:p>
            <a:r>
              <a:rPr lang="en-US" altLang="zh-CN" dirty="0" err="1" smtClean="0"/>
              <a:t>RCMnet-Recognet</a:t>
            </a:r>
            <a:r>
              <a:rPr lang="zh-CN" altLang="en-US" dirty="0" smtClean="0"/>
              <a:t>网络结构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集介绍</a:t>
            </a:r>
            <a:endParaRPr lang="en-US" altLang="zh-CN" dirty="0" smtClean="0"/>
          </a:p>
          <a:p>
            <a:r>
              <a:rPr lang="zh-CN" altLang="en-US" dirty="0" smtClean="0"/>
              <a:t>训练</a:t>
            </a:r>
            <a:endParaRPr lang="en-US" altLang="zh-CN" dirty="0" smtClean="0"/>
          </a:p>
          <a:p>
            <a:r>
              <a:rPr lang="zh-CN" altLang="en-US" dirty="0" smtClean="0"/>
              <a:t>结果</a:t>
            </a:r>
            <a:endParaRPr lang="en-US" altLang="zh-CN" dirty="0" smtClean="0"/>
          </a:p>
          <a:p>
            <a:r>
              <a:rPr lang="zh-CN" altLang="en-US" dirty="0"/>
              <a:t>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17140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26" y="4738904"/>
            <a:ext cx="3691726" cy="706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73" y="1931731"/>
            <a:ext cx="2953632" cy="2566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" y="4508343"/>
            <a:ext cx="3718216" cy="994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6482"/>
            <a:ext cx="3748836" cy="21292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80" y="2229015"/>
            <a:ext cx="2574504" cy="12579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40" y="3706385"/>
            <a:ext cx="2585577" cy="15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</a:t>
            </a:r>
            <a:r>
              <a:rPr lang="zh-CN" altLang="en-US" dirty="0" smtClean="0"/>
              <a:t>解决两个问题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如何将识别任务和检测任务更好的融合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共享一部分特征</a:t>
            </a:r>
            <a:endParaRPr lang="en-US" altLang="zh-CN" dirty="0" smtClean="0"/>
          </a:p>
          <a:p>
            <a:r>
              <a:rPr lang="zh-CN" altLang="en-US" dirty="0" smtClean="0"/>
              <a:t>如何处理排列方式较复杂的文本</a:t>
            </a:r>
            <a:endParaRPr lang="en-US" altLang="zh-CN" dirty="0" smtClean="0"/>
          </a:p>
          <a:p>
            <a:pPr lvl="1"/>
            <a:r>
              <a:rPr lang="en-US" altLang="zh-CN" strike="sngStrike" dirty="0" err="1" smtClean="0"/>
              <a:t>2D</a:t>
            </a:r>
            <a:r>
              <a:rPr lang="zh-CN" altLang="en-US" strike="sngStrike" dirty="0" smtClean="0"/>
              <a:t>注意力机制</a:t>
            </a:r>
            <a:endParaRPr lang="en-US" altLang="zh-CN" strike="sngStrike" dirty="0" smtClean="0"/>
          </a:p>
          <a:p>
            <a:pPr lvl="1"/>
            <a:r>
              <a:rPr lang="zh-CN" altLang="en-US" dirty="0"/>
              <a:t>逐</a:t>
            </a:r>
            <a:r>
              <a:rPr lang="zh-CN" altLang="en-US" dirty="0" smtClean="0"/>
              <a:t>字符识别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4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RCMnet-Rcognet</a:t>
            </a:r>
            <a:r>
              <a:rPr lang="zh-CN" altLang="en-US" dirty="0" smtClean="0"/>
              <a:t>网络框架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9" y="2532638"/>
            <a:ext cx="1554730" cy="1554730"/>
          </a:xfrm>
          <a:prstGeom prst="rect">
            <a:avLst/>
          </a:prstGeom>
        </p:spPr>
      </p:pic>
      <p:sp>
        <p:nvSpPr>
          <p:cNvPr id="6" name="梯形 5"/>
          <p:cNvSpPr/>
          <p:nvPr/>
        </p:nvSpPr>
        <p:spPr>
          <a:xfrm>
            <a:off x="2780970" y="2898648"/>
            <a:ext cx="1252728" cy="106070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FPN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054221" y="3429000"/>
            <a:ext cx="5303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23522" y="3031435"/>
            <a:ext cx="1123123" cy="9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>
            <a:off x="4323522" y="3826565"/>
            <a:ext cx="1197308" cy="116843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5553597" y="2291297"/>
            <a:ext cx="1319952" cy="1341281"/>
            <a:chOff x="6003700" y="1134319"/>
            <a:chExt cx="1319952" cy="134128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003700" y="1134319"/>
              <a:ext cx="11118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043891" y="1158119"/>
              <a:ext cx="110368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074583" y="1190713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110871" y="1227727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131996" y="126150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155957" y="1294206"/>
              <a:ext cx="112036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179330" y="1326903"/>
              <a:ext cx="1120949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209038" y="1359600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25" name="组合 24"/>
          <p:cNvGrpSpPr/>
          <p:nvPr/>
        </p:nvGrpSpPr>
        <p:grpSpPr>
          <a:xfrm>
            <a:off x="5614019" y="4368249"/>
            <a:ext cx="1259530" cy="1229468"/>
            <a:chOff x="4810850" y="4694888"/>
            <a:chExt cx="1259530" cy="122946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" t="3108" r="2946" b="3108"/>
            <a:stretch/>
          </p:blipFill>
          <p:spPr>
            <a:xfrm>
              <a:off x="4810850" y="4694888"/>
              <a:ext cx="111846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2901" r="3568" b="2901"/>
            <a:stretch/>
          </p:blipFill>
          <p:spPr>
            <a:xfrm>
              <a:off x="4870972" y="4718926"/>
              <a:ext cx="1098830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3729" r="3568" b="3729"/>
            <a:stretch/>
          </p:blipFill>
          <p:spPr>
            <a:xfrm>
              <a:off x="4911428" y="4763641"/>
              <a:ext cx="1118496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3301" r="3965" b="3301"/>
            <a:stretch/>
          </p:blipFill>
          <p:spPr>
            <a:xfrm>
              <a:off x="4971605" y="4808356"/>
              <a:ext cx="10987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cxnSp>
        <p:nvCxnSpPr>
          <p:cNvPr id="30" name="直接箭头连接符 29"/>
          <p:cNvCxnSpPr/>
          <p:nvPr/>
        </p:nvCxnSpPr>
        <p:spPr>
          <a:xfrm>
            <a:off x="6938255" y="3002628"/>
            <a:ext cx="740883" cy="6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7764068" y="2614000"/>
            <a:ext cx="1695574" cy="845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RCMnet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9627001" y="3034818"/>
            <a:ext cx="740883" cy="6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936600" y="4919693"/>
            <a:ext cx="740883" cy="6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7931427" y="4437002"/>
            <a:ext cx="1695574" cy="8457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Recognet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9880945" y="4853310"/>
            <a:ext cx="740883" cy="6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88" y="1812638"/>
            <a:ext cx="720000" cy="720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814426"/>
            <a:ext cx="720000" cy="720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700" y="2664089"/>
            <a:ext cx="720000" cy="720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517" y="2664089"/>
            <a:ext cx="720000" cy="720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88" y="3534487"/>
            <a:ext cx="720000" cy="720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88" y="980644"/>
            <a:ext cx="720000" cy="720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980644"/>
            <a:ext cx="720000" cy="720000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 flipH="1">
            <a:off x="7017026" y="3632578"/>
            <a:ext cx="3234360" cy="6219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1189018" y="4385938"/>
            <a:ext cx="50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‘</a:t>
            </a:r>
            <a:r>
              <a:rPr lang="en-US" altLang="zh-CN" dirty="0" smtClean="0"/>
              <a:t>P</a:t>
            </a:r>
            <a:r>
              <a:rPr lang="zh-CN" altLang="en-US" dirty="0" smtClean="0"/>
              <a:t>’</a:t>
            </a:r>
            <a:endParaRPr lang="en-US" altLang="zh-CN" dirty="0" smtClean="0"/>
          </a:p>
          <a:p>
            <a:r>
              <a:rPr lang="en-US" altLang="zh-CN" dirty="0" smtClean="0"/>
              <a:t>‘R’</a:t>
            </a:r>
          </a:p>
          <a:p>
            <a:r>
              <a:rPr lang="en-US" altLang="zh-CN" dirty="0" smtClean="0"/>
              <a:t>‘O’</a:t>
            </a:r>
          </a:p>
          <a:p>
            <a:r>
              <a:rPr lang="en-US" altLang="zh-CN" dirty="0" smtClean="0"/>
              <a:t>‘X’</a:t>
            </a:r>
          </a:p>
          <a:p>
            <a:r>
              <a:rPr lang="en-US" altLang="zh-CN" dirty="0" smtClean="0"/>
              <a:t>‘I’</a:t>
            </a:r>
          </a:p>
          <a:p>
            <a:r>
              <a:rPr lang="en-US" altLang="zh-CN" dirty="0" smtClean="0"/>
              <a:t>‘M’</a:t>
            </a:r>
          </a:p>
          <a:p>
            <a:r>
              <a:rPr lang="en-US" altLang="zh-CN" dirty="0" smtClean="0"/>
              <a:t>‘O’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9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5" y="2182878"/>
            <a:ext cx="2676704" cy="2676704"/>
          </a:xfrm>
          <a:prstGeom prst="rect">
            <a:avLst/>
          </a:prstGeom>
          <a:scene3d>
            <a:camera prst="orthographicFront">
              <a:rot lat="426000" lon="16986000" rev="78000"/>
            </a:camera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</a:t>
            </a:r>
            <a:r>
              <a:rPr lang="en-US" altLang="zh-CN" dirty="0" err="1" smtClean="0"/>
              <a:t>FPN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580634" y="2156791"/>
            <a:ext cx="3029665" cy="2544417"/>
            <a:chOff x="1489488" y="1905797"/>
            <a:chExt cx="3029665" cy="2544417"/>
          </a:xfrm>
        </p:grpSpPr>
        <p:sp>
          <p:nvSpPr>
            <p:cNvPr id="4" name="矩形 3"/>
            <p:cNvSpPr/>
            <p:nvPr/>
          </p:nvSpPr>
          <p:spPr>
            <a:xfrm>
              <a:off x="1489488" y="1905797"/>
              <a:ext cx="2763078" cy="25444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196850" h="228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087043" y="2135721"/>
              <a:ext cx="2165523" cy="2084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196850" h="279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871027" y="2374483"/>
              <a:ext cx="1648126" cy="16070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254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59796" y="2111817"/>
            <a:ext cx="4809896" cy="2544417"/>
            <a:chOff x="3735169" y="1875005"/>
            <a:chExt cx="4809896" cy="2544417"/>
          </a:xfrm>
        </p:grpSpPr>
        <p:grpSp>
          <p:nvGrpSpPr>
            <p:cNvPr id="17" name="组合 16"/>
            <p:cNvGrpSpPr/>
            <p:nvPr/>
          </p:nvGrpSpPr>
          <p:grpSpPr>
            <a:xfrm>
              <a:off x="3735169" y="2115090"/>
              <a:ext cx="4209296" cy="2084568"/>
              <a:chOff x="3735169" y="2115090"/>
              <a:chExt cx="4209296" cy="208456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735169" y="2658466"/>
                <a:ext cx="1114952" cy="10362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T w="317500" h="5715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611891" y="2995259"/>
                <a:ext cx="406371" cy="38519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T w="114300" h="508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68566" y="2995259"/>
                <a:ext cx="406371" cy="38519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B w="114300" h="508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412932" y="2658466"/>
                <a:ext cx="1114952" cy="10362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B w="317500" h="5715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690046" y="2357055"/>
                <a:ext cx="1648126" cy="160704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B w="254000" h="508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778942" y="2115090"/>
                <a:ext cx="2165523" cy="20845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isometricOffAxis2Right">
                  <a:rot lat="424445" lon="17002445" rev="78769"/>
                </a:camera>
                <a:lightRig rig="threePt" dir="t"/>
              </a:scene3d>
              <a:sp3d>
                <a:bevelB w="196850" h="279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5781987" y="1875005"/>
              <a:ext cx="2763078" cy="25444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B w="196850" h="228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209912" y="1994074"/>
            <a:ext cx="3194751" cy="3246375"/>
            <a:chOff x="6045315" y="1368061"/>
            <a:chExt cx="1319952" cy="1341281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045315" y="1368061"/>
              <a:ext cx="1111875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085506" y="1391861"/>
              <a:ext cx="1103683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116198" y="1424455"/>
              <a:ext cx="1114614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152486" y="1461469"/>
              <a:ext cx="1114614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173611" y="1495251"/>
              <a:ext cx="1114614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197572" y="1527948"/>
              <a:ext cx="1120361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220945" y="1560645"/>
              <a:ext cx="1120949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250653" y="1593342"/>
              <a:ext cx="1114614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</p:grpSp>
      <p:cxnSp>
        <p:nvCxnSpPr>
          <p:cNvPr id="54" name="直接箭头连接符 53"/>
          <p:cNvCxnSpPr/>
          <p:nvPr/>
        </p:nvCxnSpPr>
        <p:spPr>
          <a:xfrm>
            <a:off x="1967696" y="3429000"/>
            <a:ext cx="121049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877165" y="3429000"/>
            <a:ext cx="121049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</a:t>
            </a:r>
            <a:r>
              <a:rPr lang="en-US" altLang="zh-CN" dirty="0" err="1" smtClean="0"/>
              <a:t>FPN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3762896" y="2156791"/>
            <a:ext cx="3029665" cy="2544417"/>
            <a:chOff x="1489488" y="1905797"/>
            <a:chExt cx="3029665" cy="2544417"/>
          </a:xfrm>
        </p:grpSpPr>
        <p:sp>
          <p:nvSpPr>
            <p:cNvPr id="22" name="矩形 21"/>
            <p:cNvSpPr/>
            <p:nvPr/>
          </p:nvSpPr>
          <p:spPr>
            <a:xfrm>
              <a:off x="1489488" y="1905797"/>
              <a:ext cx="2763078" cy="25444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196850" h="228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087043" y="2135721"/>
              <a:ext cx="2165523" cy="2084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196850" h="279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871027" y="2374483"/>
              <a:ext cx="1648126" cy="16070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T w="254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39939" y="2156792"/>
            <a:ext cx="2855019" cy="2544417"/>
            <a:chOff x="5482996" y="4265510"/>
            <a:chExt cx="2855019" cy="2544417"/>
          </a:xfrm>
        </p:grpSpPr>
        <p:sp>
          <p:nvSpPr>
            <p:cNvPr id="14" name="矩形 13"/>
            <p:cNvSpPr/>
            <p:nvPr/>
          </p:nvSpPr>
          <p:spPr>
            <a:xfrm>
              <a:off x="5482996" y="4747560"/>
              <a:ext cx="1648126" cy="1607044"/>
            </a:xfrm>
            <a:prstGeom prst="rect">
              <a:avLst/>
            </a:prstGeom>
            <a:solidFill>
              <a:srgbClr val="7030A0"/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B w="254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571892" y="4505595"/>
              <a:ext cx="2165523" cy="2084568"/>
            </a:xfrm>
            <a:prstGeom prst="rect">
              <a:avLst/>
            </a:prstGeom>
            <a:solidFill>
              <a:srgbClr val="7030A0"/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B w="196850" h="279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574937" y="4265510"/>
              <a:ext cx="2763078" cy="2544417"/>
            </a:xfrm>
            <a:prstGeom prst="rect">
              <a:avLst/>
            </a:prstGeom>
            <a:solidFill>
              <a:srgbClr val="7030A0"/>
            </a:solidFill>
            <a:scene3d>
              <a:camera prst="isometricOffAxis2Right">
                <a:rot lat="424445" lon="17002445" rev="78769"/>
              </a:camera>
              <a:lightRig rig="threePt" dir="t"/>
            </a:scene3d>
            <a:sp3d>
              <a:bevelB w="196850" h="228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47" y="2156791"/>
            <a:ext cx="2676704" cy="2676704"/>
          </a:xfrm>
          <a:prstGeom prst="rect">
            <a:avLst/>
          </a:prstGeom>
          <a:scene3d>
            <a:camera prst="orthographicFront">
              <a:rot lat="426000" lon="16986000" rev="78000"/>
            </a:camera>
            <a:lightRig rig="threePt" dir="t"/>
          </a:scene3d>
        </p:spPr>
      </p:pic>
      <p:cxnSp>
        <p:nvCxnSpPr>
          <p:cNvPr id="26" name="直接箭头连接符 25"/>
          <p:cNvCxnSpPr/>
          <p:nvPr/>
        </p:nvCxnSpPr>
        <p:spPr>
          <a:xfrm>
            <a:off x="3132308" y="3402913"/>
            <a:ext cx="121049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386607" y="1855455"/>
            <a:ext cx="3359560" cy="3279375"/>
            <a:chOff x="4520498" y="4795589"/>
            <a:chExt cx="1259530" cy="122946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" t="3108" r="2946" b="3108"/>
            <a:stretch/>
          </p:blipFill>
          <p:spPr>
            <a:xfrm>
              <a:off x="4520498" y="4795589"/>
              <a:ext cx="1118463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2901" r="3568" b="2901"/>
            <a:stretch/>
          </p:blipFill>
          <p:spPr>
            <a:xfrm>
              <a:off x="4580620" y="4819627"/>
              <a:ext cx="1098830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3729" r="3568" b="3729"/>
            <a:stretch/>
          </p:blipFill>
          <p:spPr>
            <a:xfrm>
              <a:off x="4621076" y="4864342"/>
              <a:ext cx="1118496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3301" r="3965" b="3301"/>
            <a:stretch/>
          </p:blipFill>
          <p:spPr>
            <a:xfrm>
              <a:off x="4681253" y="4909057"/>
              <a:ext cx="1098775" cy="1116000"/>
            </a:xfrm>
            <a:prstGeom prst="rect">
              <a:avLst/>
            </a:prstGeom>
            <a:scene3d>
              <a:camera prst="isometricRightUp">
                <a:rot lat="426000" lon="17004000" rev="78000"/>
              </a:camera>
              <a:lightRig rig="threePt" dir="t"/>
            </a:scene3d>
          </p:spPr>
        </p:pic>
      </p:grpSp>
      <p:cxnSp>
        <p:nvCxnSpPr>
          <p:cNvPr id="32" name="直接箭头连接符 31"/>
          <p:cNvCxnSpPr/>
          <p:nvPr/>
        </p:nvCxnSpPr>
        <p:spPr>
          <a:xfrm>
            <a:off x="7977582" y="3439161"/>
            <a:ext cx="121049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RCMnet-Rcognet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95602" y="2038369"/>
            <a:ext cx="1868088" cy="3251611"/>
            <a:chOff x="838458" y="1175006"/>
            <a:chExt cx="2103120" cy="36607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58" y="2732596"/>
              <a:ext cx="2103120" cy="210312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6" name="矩形 5"/>
            <p:cNvSpPr/>
            <p:nvPr/>
          </p:nvSpPr>
          <p:spPr>
            <a:xfrm>
              <a:off x="940058" y="1802920"/>
              <a:ext cx="2001520" cy="200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190500" h="635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168400" y="1175006"/>
              <a:ext cx="1544836" cy="15448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254000" h="889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2026223" y="2524496"/>
            <a:ext cx="0" cy="191329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940166" y="2524496"/>
            <a:ext cx="0" cy="191329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431336" y="3485034"/>
            <a:ext cx="0" cy="9527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0800000" flipV="1">
            <a:off x="5532677" y="3485034"/>
            <a:ext cx="0" cy="9527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flipH="1">
            <a:off x="1840384" y="2066922"/>
            <a:ext cx="124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Bottom-up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5330343" y="2066922"/>
            <a:ext cx="1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Top-down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54473" y="5231299"/>
            <a:ext cx="233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F4E79"/>
                </a:solidFill>
              </a:rPr>
              <a:t>Semi-shared </a:t>
            </a:r>
            <a:r>
              <a:rPr lang="en-US" altLang="zh-CN" sz="2000" b="1" dirty="0" err="1" smtClean="0">
                <a:solidFill>
                  <a:srgbClr val="1F4E79"/>
                </a:solidFill>
              </a:rPr>
              <a:t>FPN</a:t>
            </a:r>
            <a:endParaRPr lang="zh-CN" altLang="en-US" sz="2000" b="1" dirty="0">
              <a:solidFill>
                <a:srgbClr val="1F4E79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873132" y="1422192"/>
            <a:ext cx="1319952" cy="1341281"/>
            <a:chOff x="6003700" y="1134319"/>
            <a:chExt cx="1319952" cy="134128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003700" y="1134319"/>
              <a:ext cx="11118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043891" y="1158119"/>
              <a:ext cx="110368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074583" y="1190713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110871" y="1227727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131996" y="126150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155957" y="1294206"/>
              <a:ext cx="112036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179330" y="1326903"/>
              <a:ext cx="1120949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209038" y="1359600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34" name="组合 33"/>
          <p:cNvGrpSpPr/>
          <p:nvPr/>
        </p:nvGrpSpPr>
        <p:grpSpPr>
          <a:xfrm>
            <a:off x="8873132" y="4045752"/>
            <a:ext cx="1259530" cy="1229468"/>
            <a:chOff x="4810850" y="4694888"/>
            <a:chExt cx="1259530" cy="122946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" t="3108" r="2946" b="3108"/>
            <a:stretch/>
          </p:blipFill>
          <p:spPr>
            <a:xfrm>
              <a:off x="4810850" y="4694888"/>
              <a:ext cx="111846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2901" r="3568" b="2901"/>
            <a:stretch/>
          </p:blipFill>
          <p:spPr>
            <a:xfrm>
              <a:off x="4870972" y="4718926"/>
              <a:ext cx="1098830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3729" r="3568" b="3729"/>
            <a:stretch/>
          </p:blipFill>
          <p:spPr>
            <a:xfrm>
              <a:off x="4911428" y="4763641"/>
              <a:ext cx="1118496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3301" r="3965" b="3301"/>
            <a:stretch/>
          </p:blipFill>
          <p:spPr>
            <a:xfrm>
              <a:off x="4971605" y="4808356"/>
              <a:ext cx="10987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53" name="文本框 52"/>
          <p:cNvSpPr txBox="1"/>
          <p:nvPr/>
        </p:nvSpPr>
        <p:spPr>
          <a:xfrm>
            <a:off x="8799456" y="3096399"/>
            <a:ext cx="180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1F4E79"/>
                </a:solidFill>
              </a:rPr>
              <a:t>Mask feature</a:t>
            </a:r>
            <a:endParaRPr lang="zh-CN" altLang="en-US" b="1" dirty="0">
              <a:solidFill>
                <a:srgbClr val="1F4E79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94529" y="5694613"/>
            <a:ext cx="18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B9BD5"/>
                </a:solidFill>
              </a:rPr>
              <a:t>Predict feature</a:t>
            </a:r>
            <a:endParaRPr lang="zh-CN" altLang="en-US" b="1" dirty="0">
              <a:solidFill>
                <a:srgbClr val="5B9BD5"/>
              </a:solidFill>
            </a:endParaRPr>
          </a:p>
        </p:txBody>
      </p:sp>
      <p:cxnSp>
        <p:nvCxnSpPr>
          <p:cNvPr id="58" name="曲线连接符 57"/>
          <p:cNvCxnSpPr/>
          <p:nvPr/>
        </p:nvCxnSpPr>
        <p:spPr>
          <a:xfrm flipV="1">
            <a:off x="6381905" y="2220810"/>
            <a:ext cx="1789822" cy="1456916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/>
          <p:nvPr/>
        </p:nvCxnSpPr>
        <p:spPr>
          <a:xfrm>
            <a:off x="6381905" y="3677726"/>
            <a:ext cx="1849944" cy="1553574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47634" y="751801"/>
            <a:ext cx="2555284" cy="4546407"/>
            <a:chOff x="543133" y="995368"/>
            <a:chExt cx="2876777" cy="51184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29" y="3250298"/>
              <a:ext cx="2863481" cy="286348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40" name="矩形 39"/>
            <p:cNvSpPr/>
            <p:nvPr/>
          </p:nvSpPr>
          <p:spPr>
            <a:xfrm>
              <a:off x="543133" y="2127518"/>
              <a:ext cx="2854109" cy="28541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190500" h="635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26732" y="1757177"/>
              <a:ext cx="2326850" cy="23268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190500" h="635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61342" y="1486268"/>
              <a:ext cx="1857629" cy="185763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127000" h="508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09637" y="995368"/>
              <a:ext cx="1518558" cy="151855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/>
              <a:lightRig rig="balanced" dir="t"/>
            </a:scene3d>
            <a:sp3d>
              <a:bevelT w="254000" h="6286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1638597" y="1956670"/>
            <a:ext cx="0" cy="191329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797826" y="2063647"/>
            <a:ext cx="0" cy="191329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flipH="1">
            <a:off x="1210835" y="1501063"/>
            <a:ext cx="124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Bottom-up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5222879" y="1520622"/>
            <a:ext cx="1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Top-down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70090" y="5238473"/>
            <a:ext cx="773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1F4E79"/>
                </a:solidFill>
              </a:rPr>
              <a:t>FPN</a:t>
            </a:r>
            <a:endParaRPr lang="zh-CN" altLang="en-US" sz="2000" b="1" dirty="0">
              <a:solidFill>
                <a:srgbClr val="1F4E79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590693" y="1911304"/>
            <a:ext cx="2516005" cy="2556661"/>
            <a:chOff x="6003700" y="1134319"/>
            <a:chExt cx="1319952" cy="134128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003700" y="1134319"/>
              <a:ext cx="11118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043891" y="1158119"/>
              <a:ext cx="110368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074583" y="1190713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110871" y="1227727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131996" y="126150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155957" y="1294206"/>
              <a:ext cx="112036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179330" y="1326903"/>
              <a:ext cx="1120949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209038" y="1359600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53" name="文本框 52"/>
          <p:cNvSpPr txBox="1"/>
          <p:nvPr/>
        </p:nvSpPr>
        <p:spPr>
          <a:xfrm>
            <a:off x="7954588" y="4885123"/>
            <a:ext cx="155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1F4E79"/>
                </a:solidFill>
              </a:rPr>
              <a:t>Feature Map</a:t>
            </a:r>
            <a:endParaRPr lang="zh-CN" altLang="en-US" b="1" dirty="0">
              <a:solidFill>
                <a:srgbClr val="1F4E79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477530" y="3394809"/>
            <a:ext cx="9966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75921" y="2681343"/>
            <a:ext cx="1319952" cy="1341281"/>
            <a:chOff x="6003700" y="1134319"/>
            <a:chExt cx="1319952" cy="13412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003700" y="1134319"/>
              <a:ext cx="11118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043891" y="1158119"/>
              <a:ext cx="110368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074583" y="1190713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110871" y="1227727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131996" y="126150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155957" y="1294206"/>
              <a:ext cx="112036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179330" y="1326903"/>
              <a:ext cx="1120949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209038" y="1359600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15" name="组合 14"/>
          <p:cNvGrpSpPr/>
          <p:nvPr/>
        </p:nvGrpSpPr>
        <p:grpSpPr>
          <a:xfrm>
            <a:off x="1379738" y="4875103"/>
            <a:ext cx="1259530" cy="1229468"/>
            <a:chOff x="4810850" y="4694888"/>
            <a:chExt cx="1259530" cy="122946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6" t="3108" r="2946" b="3108"/>
            <a:stretch/>
          </p:blipFill>
          <p:spPr>
            <a:xfrm>
              <a:off x="4810850" y="4694888"/>
              <a:ext cx="111846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2901" r="3568" b="2901"/>
            <a:stretch/>
          </p:blipFill>
          <p:spPr>
            <a:xfrm>
              <a:off x="4870972" y="4718926"/>
              <a:ext cx="1098830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" t="3729" r="3568" b="3729"/>
            <a:stretch/>
          </p:blipFill>
          <p:spPr>
            <a:xfrm>
              <a:off x="4911428" y="4763641"/>
              <a:ext cx="1118496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3301" r="3965" b="3301"/>
            <a:stretch/>
          </p:blipFill>
          <p:spPr>
            <a:xfrm>
              <a:off x="4971605" y="4808356"/>
              <a:ext cx="10987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33" name="组合 32"/>
          <p:cNvGrpSpPr/>
          <p:nvPr/>
        </p:nvGrpSpPr>
        <p:grpSpPr>
          <a:xfrm>
            <a:off x="2718919" y="537327"/>
            <a:ext cx="1338511" cy="1320108"/>
            <a:chOff x="6215375" y="843191"/>
            <a:chExt cx="1338511" cy="1320107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" t="3432" r="3266" b="3110"/>
            <a:stretch/>
          </p:blipFill>
          <p:spPr>
            <a:xfrm>
              <a:off x="6215375" y="843191"/>
              <a:ext cx="1111875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3347" r="3347" b="3490"/>
            <a:stretch/>
          </p:blipFill>
          <p:spPr>
            <a:xfrm>
              <a:off x="6244534" y="863623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4" t="3080" r="3080" b="3974"/>
            <a:stretch/>
          </p:blipFill>
          <p:spPr>
            <a:xfrm>
              <a:off x="6277889" y="887391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8" t="4272" r="4272" b="3808"/>
            <a:stretch/>
          </p:blipFill>
          <p:spPr>
            <a:xfrm>
              <a:off x="6302965" y="92017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1" t="4007" r="3512" b="3502"/>
            <a:stretch/>
          </p:blipFill>
          <p:spPr>
            <a:xfrm>
              <a:off x="6333467" y="955211"/>
              <a:ext cx="112036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3244" r="3947" b="3300"/>
            <a:stretch/>
          </p:blipFill>
          <p:spPr>
            <a:xfrm>
              <a:off x="6380647" y="979478"/>
              <a:ext cx="110368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" t="3196" r="3521" b="3521"/>
            <a:stretch/>
          </p:blipFill>
          <p:spPr>
            <a:xfrm>
              <a:off x="6408626" y="1013649"/>
              <a:ext cx="111461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" t="2990" r="3153" b="3640"/>
            <a:stretch/>
          </p:blipFill>
          <p:spPr>
            <a:xfrm>
              <a:off x="6432937" y="1047298"/>
              <a:ext cx="1120949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126" name="组合 125"/>
          <p:cNvGrpSpPr/>
          <p:nvPr/>
        </p:nvGrpSpPr>
        <p:grpSpPr>
          <a:xfrm>
            <a:off x="2990594" y="1601054"/>
            <a:ext cx="1531367" cy="2023119"/>
            <a:chOff x="2990594" y="1601054"/>
            <a:chExt cx="1531367" cy="2023119"/>
          </a:xfrm>
        </p:grpSpPr>
        <p:grpSp>
          <p:nvGrpSpPr>
            <p:cNvPr id="22" name="组合 21"/>
            <p:cNvGrpSpPr/>
            <p:nvPr/>
          </p:nvGrpSpPr>
          <p:grpSpPr>
            <a:xfrm>
              <a:off x="3573277" y="3352895"/>
              <a:ext cx="271278" cy="271278"/>
              <a:chOff x="6994393" y="2892109"/>
              <a:chExt cx="271278" cy="27127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994393" y="2892109"/>
                <a:ext cx="271278" cy="27127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7030268" y="2927984"/>
                <a:ext cx="199528" cy="199528"/>
                <a:chOff x="7023100" y="2761665"/>
                <a:chExt cx="370840" cy="37084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7023100" y="2921000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16200000">
                  <a:off x="7023100" y="2916605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32" name="直接箭头连接符 31"/>
            <p:cNvCxnSpPr/>
            <p:nvPr/>
          </p:nvCxnSpPr>
          <p:spPr>
            <a:xfrm>
              <a:off x="3844555" y="3488532"/>
              <a:ext cx="677406" cy="0"/>
            </a:xfrm>
            <a:prstGeom prst="straightConnector1">
              <a:avLst/>
            </a:prstGeom>
            <a:ln w="635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990594" y="3488532"/>
              <a:ext cx="581618" cy="0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弧形 42"/>
            <p:cNvSpPr/>
            <p:nvPr/>
          </p:nvSpPr>
          <p:spPr>
            <a:xfrm flipH="1" flipV="1">
              <a:off x="3152432" y="1601054"/>
              <a:ext cx="856259" cy="1899064"/>
            </a:xfrm>
            <a:prstGeom prst="arc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6081355" y="3186617"/>
            <a:ext cx="2271624" cy="575768"/>
            <a:chOff x="6081355" y="3186617"/>
            <a:chExt cx="2271624" cy="575768"/>
          </a:xfrm>
        </p:grpSpPr>
        <p:cxnSp>
          <p:nvCxnSpPr>
            <p:cNvPr id="49" name="直接箭头连接符 48"/>
            <p:cNvCxnSpPr/>
            <p:nvPr/>
          </p:nvCxnSpPr>
          <p:spPr>
            <a:xfrm>
              <a:off x="7675573" y="3507297"/>
              <a:ext cx="677406" cy="0"/>
            </a:xfrm>
            <a:prstGeom prst="straightConnector1">
              <a:avLst/>
            </a:prstGeom>
            <a:ln w="635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1355" y="3488532"/>
              <a:ext cx="458944" cy="0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圆角矩形 50"/>
            <p:cNvSpPr/>
            <p:nvPr/>
          </p:nvSpPr>
          <p:spPr>
            <a:xfrm>
              <a:off x="6542208" y="3186617"/>
              <a:ext cx="1317247" cy="57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err="1"/>
                <a:t>Mask_conv</a:t>
              </a:r>
              <a:endParaRPr lang="zh-CN" altLang="en-US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297011" y="3011183"/>
            <a:ext cx="1162254" cy="1154228"/>
            <a:chOff x="9235551" y="2973631"/>
            <a:chExt cx="1162254" cy="1154228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" t="3019" r="3190" b="3019"/>
            <a:stretch/>
          </p:blipFill>
          <p:spPr>
            <a:xfrm>
              <a:off x="9235551" y="2973631"/>
              <a:ext cx="1110547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" t="4123" r="3219" b="4123"/>
            <a:stretch/>
          </p:blipFill>
          <p:spPr>
            <a:xfrm>
              <a:off x="9261224" y="3011859"/>
              <a:ext cx="1136581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55" name="组合 54"/>
          <p:cNvGrpSpPr/>
          <p:nvPr/>
        </p:nvGrpSpPr>
        <p:grpSpPr>
          <a:xfrm>
            <a:off x="6540307" y="196811"/>
            <a:ext cx="1703565" cy="1661971"/>
            <a:chOff x="9516053" y="-20868"/>
            <a:chExt cx="1703565" cy="1661971"/>
          </a:xfrm>
        </p:grpSpPr>
        <p:grpSp>
          <p:nvGrpSpPr>
            <p:cNvPr id="56" name="组合 55"/>
            <p:cNvGrpSpPr/>
            <p:nvPr/>
          </p:nvGrpSpPr>
          <p:grpSpPr>
            <a:xfrm>
              <a:off x="9516053" y="-20868"/>
              <a:ext cx="1338511" cy="1320107"/>
              <a:chOff x="6215375" y="843191"/>
              <a:chExt cx="1338511" cy="1320107"/>
            </a:xfrm>
          </p:grpSpPr>
          <p:pic>
            <p:nvPicPr>
              <p:cNvPr id="69" name="图片 6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5" t="3432" r="3266" b="3110"/>
              <a:stretch/>
            </p:blipFill>
            <p:spPr>
              <a:xfrm>
                <a:off x="6215375" y="843191"/>
                <a:ext cx="1111875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3347" r="3347" b="3490"/>
              <a:stretch/>
            </p:blipFill>
            <p:spPr>
              <a:xfrm>
                <a:off x="6244534" y="863623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1" name="图片 7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4" t="3080" r="3080" b="3974"/>
              <a:stretch/>
            </p:blipFill>
            <p:spPr>
              <a:xfrm>
                <a:off x="6277889" y="887391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8" t="4272" r="4272" b="3808"/>
              <a:stretch/>
            </p:blipFill>
            <p:spPr>
              <a:xfrm>
                <a:off x="6302965" y="92017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1" t="4007" r="3512" b="3502"/>
              <a:stretch/>
            </p:blipFill>
            <p:spPr>
              <a:xfrm>
                <a:off x="6333467" y="955211"/>
                <a:ext cx="1120361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" t="3244" r="3947" b="3300"/>
              <a:stretch/>
            </p:blipFill>
            <p:spPr>
              <a:xfrm>
                <a:off x="6380647" y="979478"/>
                <a:ext cx="1103683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" t="3196" r="3521" b="3521"/>
              <a:stretch/>
            </p:blipFill>
            <p:spPr>
              <a:xfrm>
                <a:off x="6408626" y="101364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6" name="图片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7" t="2990" r="3153" b="3640"/>
              <a:stretch/>
            </p:blipFill>
            <p:spPr>
              <a:xfrm>
                <a:off x="6432937" y="1047298"/>
                <a:ext cx="1120949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  <p:grpSp>
          <p:nvGrpSpPr>
            <p:cNvPr id="57" name="组合 56"/>
            <p:cNvGrpSpPr/>
            <p:nvPr/>
          </p:nvGrpSpPr>
          <p:grpSpPr>
            <a:xfrm>
              <a:off x="9800810" y="227072"/>
              <a:ext cx="1319952" cy="1341281"/>
              <a:chOff x="6003700" y="1134319"/>
              <a:chExt cx="1319952" cy="1341281"/>
            </a:xfrm>
          </p:grpSpPr>
          <p:pic>
            <p:nvPicPr>
              <p:cNvPr id="61" name="图片 6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5" t="3432" r="3266" b="3110"/>
              <a:stretch/>
            </p:blipFill>
            <p:spPr>
              <a:xfrm>
                <a:off x="6003700" y="1134319"/>
                <a:ext cx="1111875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2" name="图片 6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" t="3244" r="3947" b="3300"/>
              <a:stretch/>
            </p:blipFill>
            <p:spPr>
              <a:xfrm>
                <a:off x="6043891" y="1158119"/>
                <a:ext cx="1103683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3" name="图片 6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3347" r="3347" b="3490"/>
              <a:stretch/>
            </p:blipFill>
            <p:spPr>
              <a:xfrm>
                <a:off x="6074583" y="1190713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4" t="3080" r="3080" b="3974"/>
              <a:stretch/>
            </p:blipFill>
            <p:spPr>
              <a:xfrm>
                <a:off x="6110871" y="1227727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8" t="4272" r="4272" b="3808"/>
              <a:stretch/>
            </p:blipFill>
            <p:spPr>
              <a:xfrm>
                <a:off x="6131996" y="126150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1" t="4007" r="3512" b="3502"/>
              <a:stretch/>
            </p:blipFill>
            <p:spPr>
              <a:xfrm>
                <a:off x="6155957" y="1294206"/>
                <a:ext cx="1120361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7" name="图片 6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7" t="2990" r="3153" b="3640"/>
              <a:stretch/>
            </p:blipFill>
            <p:spPr>
              <a:xfrm>
                <a:off x="6179330" y="1326903"/>
                <a:ext cx="1120949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" t="3196" r="3521" b="3521"/>
              <a:stretch/>
            </p:blipFill>
            <p:spPr>
              <a:xfrm>
                <a:off x="6209038" y="1359600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  <p:grpSp>
          <p:nvGrpSpPr>
            <p:cNvPr id="58" name="组合 57"/>
            <p:cNvGrpSpPr/>
            <p:nvPr/>
          </p:nvGrpSpPr>
          <p:grpSpPr>
            <a:xfrm>
              <a:off x="10057364" y="486875"/>
              <a:ext cx="1162254" cy="1154228"/>
              <a:chOff x="9235551" y="2973631"/>
              <a:chExt cx="1162254" cy="1154228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0" t="3019" r="3190" b="3019"/>
              <a:stretch/>
            </p:blipFill>
            <p:spPr>
              <a:xfrm>
                <a:off x="9235551" y="2973631"/>
                <a:ext cx="1110547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9" t="4123" r="3219" b="4123"/>
              <a:stretch/>
            </p:blipFill>
            <p:spPr>
              <a:xfrm>
                <a:off x="9261224" y="3011859"/>
                <a:ext cx="1136581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grpSp>
        <p:nvGrpSpPr>
          <p:cNvPr id="127" name="组合 126"/>
          <p:cNvGrpSpPr/>
          <p:nvPr/>
        </p:nvGrpSpPr>
        <p:grpSpPr>
          <a:xfrm>
            <a:off x="4512674" y="2669816"/>
            <a:ext cx="1604701" cy="1589226"/>
            <a:chOff x="4512674" y="2669816"/>
            <a:chExt cx="1604701" cy="1589226"/>
          </a:xfrm>
        </p:grpSpPr>
        <p:grpSp>
          <p:nvGrpSpPr>
            <p:cNvPr id="77" name="组合 76"/>
            <p:cNvGrpSpPr/>
            <p:nvPr/>
          </p:nvGrpSpPr>
          <p:grpSpPr>
            <a:xfrm>
              <a:off x="4512674" y="2669816"/>
              <a:ext cx="1338511" cy="1320108"/>
              <a:chOff x="6215375" y="843191"/>
              <a:chExt cx="1338511" cy="1320107"/>
            </a:xfrm>
          </p:grpSpPr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5" t="3432" r="3266" b="3110"/>
              <a:stretch/>
            </p:blipFill>
            <p:spPr>
              <a:xfrm>
                <a:off x="6215375" y="843191"/>
                <a:ext cx="1111875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79" name="图片 7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3347" r="3347" b="3490"/>
              <a:stretch/>
            </p:blipFill>
            <p:spPr>
              <a:xfrm>
                <a:off x="6244534" y="863623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0" name="图片 7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4" t="3080" r="3080" b="3974"/>
              <a:stretch/>
            </p:blipFill>
            <p:spPr>
              <a:xfrm>
                <a:off x="6277889" y="887391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1" name="图片 8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8" t="4272" r="4272" b="3808"/>
              <a:stretch/>
            </p:blipFill>
            <p:spPr>
              <a:xfrm>
                <a:off x="6302965" y="92017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2" name="图片 8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1" t="4007" r="3512" b="3502"/>
              <a:stretch/>
            </p:blipFill>
            <p:spPr>
              <a:xfrm>
                <a:off x="6333467" y="955211"/>
                <a:ext cx="1120361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" t="3244" r="3947" b="3300"/>
              <a:stretch/>
            </p:blipFill>
            <p:spPr>
              <a:xfrm>
                <a:off x="6380647" y="979478"/>
                <a:ext cx="1103683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4" name="图片 8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" t="3196" r="3521" b="3521"/>
              <a:stretch/>
            </p:blipFill>
            <p:spPr>
              <a:xfrm>
                <a:off x="6408626" y="101364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7" t="2990" r="3153" b="3640"/>
              <a:stretch/>
            </p:blipFill>
            <p:spPr>
              <a:xfrm>
                <a:off x="6432937" y="1047298"/>
                <a:ext cx="1120949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  <p:grpSp>
          <p:nvGrpSpPr>
            <p:cNvPr id="86" name="组合 85"/>
            <p:cNvGrpSpPr/>
            <p:nvPr/>
          </p:nvGrpSpPr>
          <p:grpSpPr>
            <a:xfrm>
              <a:off x="4797423" y="2917761"/>
              <a:ext cx="1319952" cy="1341281"/>
              <a:chOff x="6003700" y="1134319"/>
              <a:chExt cx="1319952" cy="134128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5" t="3432" r="3266" b="3110"/>
              <a:stretch/>
            </p:blipFill>
            <p:spPr>
              <a:xfrm>
                <a:off x="6003700" y="1134319"/>
                <a:ext cx="1111875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2" t="3244" r="3947" b="3300"/>
              <a:stretch/>
            </p:blipFill>
            <p:spPr>
              <a:xfrm>
                <a:off x="6043891" y="1158119"/>
                <a:ext cx="1103683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0" t="3347" r="3347" b="3490"/>
              <a:stretch/>
            </p:blipFill>
            <p:spPr>
              <a:xfrm>
                <a:off x="6074583" y="1190713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0" name="图片 8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4" t="3080" r="3080" b="3974"/>
              <a:stretch/>
            </p:blipFill>
            <p:spPr>
              <a:xfrm>
                <a:off x="6110871" y="1227727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1" name="图片 9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8" t="4272" r="4272" b="3808"/>
              <a:stretch/>
            </p:blipFill>
            <p:spPr>
              <a:xfrm>
                <a:off x="6131996" y="1261509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2" name="图片 9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1" t="4007" r="3512" b="3502"/>
              <a:stretch/>
            </p:blipFill>
            <p:spPr>
              <a:xfrm>
                <a:off x="6155957" y="1294206"/>
                <a:ext cx="1120361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7" t="2990" r="3153" b="3640"/>
              <a:stretch/>
            </p:blipFill>
            <p:spPr>
              <a:xfrm>
                <a:off x="6179330" y="1326903"/>
                <a:ext cx="1120949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" t="3196" r="3521" b="3521"/>
              <a:stretch/>
            </p:blipFill>
            <p:spPr>
              <a:xfrm>
                <a:off x="6209038" y="1359600"/>
                <a:ext cx="1114614" cy="1116000"/>
              </a:xfrm>
              <a:prstGeom prst="rect">
                <a:avLst/>
              </a:prstGeom>
              <a:scene3d>
                <a:camera prst="isometricRightUp"/>
                <a:lightRig rig="threePt" dir="t"/>
              </a:scene3d>
            </p:spPr>
          </p:pic>
        </p:grpSp>
      </p:grpSp>
      <p:grpSp>
        <p:nvGrpSpPr>
          <p:cNvPr id="134" name="组合 133"/>
          <p:cNvGrpSpPr/>
          <p:nvPr/>
        </p:nvGrpSpPr>
        <p:grpSpPr>
          <a:xfrm>
            <a:off x="4097124" y="916684"/>
            <a:ext cx="2443175" cy="575768"/>
            <a:chOff x="4097124" y="916684"/>
            <a:chExt cx="2443175" cy="575768"/>
          </a:xfrm>
        </p:grpSpPr>
        <p:sp>
          <p:nvSpPr>
            <p:cNvPr id="95" name="圆角矩形 94"/>
            <p:cNvSpPr/>
            <p:nvPr/>
          </p:nvSpPr>
          <p:spPr>
            <a:xfrm>
              <a:off x="4607674" y="916684"/>
              <a:ext cx="1391357" cy="57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err="1"/>
                <a:t>Recur_conv</a:t>
              </a:r>
              <a:endParaRPr lang="zh-CN" altLang="en-US" dirty="0"/>
            </a:p>
          </p:txBody>
        </p:sp>
        <p:cxnSp>
          <p:nvCxnSpPr>
            <p:cNvPr id="96" name="直接箭头连接符 95"/>
            <p:cNvCxnSpPr>
              <a:stCxn id="95" idx="1"/>
            </p:cNvCxnSpPr>
            <p:nvPr/>
          </p:nvCxnSpPr>
          <p:spPr>
            <a:xfrm flipH="1" flipV="1">
              <a:off x="4097124" y="1202532"/>
              <a:ext cx="510549" cy="2034"/>
            </a:xfrm>
            <a:prstGeom prst="straightConnector1">
              <a:avLst/>
            </a:prstGeom>
            <a:ln w="635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5999025" y="1202531"/>
              <a:ext cx="541274" cy="0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组合 132"/>
          <p:cNvGrpSpPr/>
          <p:nvPr/>
        </p:nvGrpSpPr>
        <p:grpSpPr>
          <a:xfrm>
            <a:off x="6040340" y="2028319"/>
            <a:ext cx="2356680" cy="1249535"/>
            <a:chOff x="6040340" y="2028319"/>
            <a:chExt cx="2356680" cy="1249535"/>
          </a:xfrm>
        </p:grpSpPr>
        <p:grpSp>
          <p:nvGrpSpPr>
            <p:cNvPr id="44" name="组合 43"/>
            <p:cNvGrpSpPr/>
            <p:nvPr/>
          </p:nvGrpSpPr>
          <p:grpSpPr>
            <a:xfrm>
              <a:off x="7081611" y="2411758"/>
              <a:ext cx="271278" cy="271278"/>
              <a:chOff x="6994393" y="2892109"/>
              <a:chExt cx="271278" cy="27127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6994393" y="2892109"/>
                <a:ext cx="271278" cy="27127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7030268" y="2927984"/>
                <a:ext cx="199528" cy="199528"/>
                <a:chOff x="7023100" y="2761665"/>
                <a:chExt cx="370840" cy="370840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7023100" y="2921000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 rot="16200000">
                  <a:off x="7023100" y="2916605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8" name="弧形 97"/>
            <p:cNvSpPr/>
            <p:nvPr/>
          </p:nvSpPr>
          <p:spPr>
            <a:xfrm flipH="1">
              <a:off x="6040340" y="2559624"/>
              <a:ext cx="2095937" cy="591642"/>
            </a:xfrm>
            <a:prstGeom prst="arc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弧形 98"/>
            <p:cNvSpPr/>
            <p:nvPr/>
          </p:nvSpPr>
          <p:spPr>
            <a:xfrm rot="10800000" flipH="1" flipV="1">
              <a:off x="6301083" y="2562428"/>
              <a:ext cx="2095937" cy="715426"/>
            </a:xfrm>
            <a:prstGeom prst="arc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/>
            <p:nvPr/>
          </p:nvCxnSpPr>
          <p:spPr>
            <a:xfrm flipV="1">
              <a:off x="7233650" y="2028319"/>
              <a:ext cx="0" cy="383440"/>
            </a:xfrm>
            <a:prstGeom prst="straightConnector1">
              <a:avLst/>
            </a:prstGeom>
            <a:ln w="635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图片 10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17" y="3010295"/>
            <a:ext cx="1116000" cy="111600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02" name="直接箭头连接符 101"/>
          <p:cNvCxnSpPr/>
          <p:nvPr/>
        </p:nvCxnSpPr>
        <p:spPr>
          <a:xfrm>
            <a:off x="9384116" y="3540321"/>
            <a:ext cx="551244" cy="0"/>
          </a:xfrm>
          <a:prstGeom prst="straightConnector1">
            <a:avLst/>
          </a:prstGeom>
          <a:ln w="635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组合 129"/>
          <p:cNvGrpSpPr/>
          <p:nvPr/>
        </p:nvGrpSpPr>
        <p:grpSpPr>
          <a:xfrm>
            <a:off x="2864952" y="3884389"/>
            <a:ext cx="7387642" cy="1844028"/>
            <a:chOff x="2864952" y="3884389"/>
            <a:chExt cx="7387642" cy="1844028"/>
          </a:xfrm>
        </p:grpSpPr>
        <p:grpSp>
          <p:nvGrpSpPr>
            <p:cNvPr id="27" name="组合 26"/>
            <p:cNvGrpSpPr/>
            <p:nvPr/>
          </p:nvGrpSpPr>
          <p:grpSpPr>
            <a:xfrm>
              <a:off x="3444915" y="5457139"/>
              <a:ext cx="271278" cy="271278"/>
              <a:chOff x="6994393" y="2892109"/>
              <a:chExt cx="271278" cy="27127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994393" y="2892109"/>
                <a:ext cx="271278" cy="271278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7030272" y="2930348"/>
                <a:ext cx="199528" cy="199528"/>
                <a:chOff x="7023106" y="2766060"/>
                <a:chExt cx="370840" cy="370840"/>
              </a:xfrm>
            </p:grpSpPr>
            <p:sp>
              <p:nvSpPr>
                <p:cNvPr id="30" name="矩形 29"/>
                <p:cNvSpPr/>
                <p:nvPr/>
              </p:nvSpPr>
              <p:spPr>
                <a:xfrm rot="2700000">
                  <a:off x="7023100" y="2921000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 rot="18900000">
                  <a:off x="7023106" y="2916603"/>
                  <a:ext cx="370840" cy="60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03" name="直接箭头连接符 102"/>
            <p:cNvCxnSpPr/>
            <p:nvPr/>
          </p:nvCxnSpPr>
          <p:spPr>
            <a:xfrm>
              <a:off x="3721504" y="5592777"/>
              <a:ext cx="677406" cy="0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2864952" y="5582636"/>
              <a:ext cx="581618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弧形 104"/>
            <p:cNvSpPr/>
            <p:nvPr/>
          </p:nvSpPr>
          <p:spPr>
            <a:xfrm rot="10800000" flipH="1">
              <a:off x="3259888" y="3884389"/>
              <a:ext cx="6992706" cy="914747"/>
            </a:xfrm>
            <a:prstGeom prst="arc">
              <a:avLst>
                <a:gd name="adj1" fmla="val 16730208"/>
                <a:gd name="adj2" fmla="val 0"/>
              </a:avLst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06" name="曲线连接符 105"/>
            <p:cNvCxnSpPr>
              <a:stCxn id="105" idx="0"/>
              <a:endCxn id="28" idx="2"/>
            </p:cNvCxnSpPr>
            <p:nvPr/>
          </p:nvCxnSpPr>
          <p:spPr>
            <a:xfrm rot="10800000" flipV="1">
              <a:off x="3444920" y="4799036"/>
              <a:ext cx="3382417" cy="793744"/>
            </a:xfrm>
            <a:prstGeom prst="curvedConnector3">
              <a:avLst>
                <a:gd name="adj1" fmla="val 112229"/>
              </a:avLst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4350365" y="5036645"/>
            <a:ext cx="1288111" cy="1203599"/>
            <a:chOff x="7517421" y="5010150"/>
            <a:chExt cx="1288111" cy="1203599"/>
          </a:xfrm>
        </p:grpSpPr>
        <p:pic>
          <p:nvPicPr>
            <p:cNvPr id="108" name="图片 107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" t="3246" r="3938" b="3246"/>
            <a:stretch/>
          </p:blipFill>
          <p:spPr>
            <a:xfrm>
              <a:off x="7517421" y="5010150"/>
              <a:ext cx="1098113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" t="3591" r="3938" b="3591"/>
            <a:stretch/>
          </p:blipFill>
          <p:spPr>
            <a:xfrm>
              <a:off x="7560674" y="5038938"/>
              <a:ext cx="1106276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" t="3246" r="3247" b="3246"/>
            <a:stretch/>
          </p:blipFill>
          <p:spPr>
            <a:xfrm>
              <a:off x="7624157" y="5061555"/>
              <a:ext cx="1114584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" t="3936" r="3247" b="3936"/>
            <a:stretch/>
          </p:blipFill>
          <p:spPr>
            <a:xfrm>
              <a:off x="7674250" y="5097749"/>
              <a:ext cx="1131282" cy="111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131" name="组合 130"/>
          <p:cNvGrpSpPr/>
          <p:nvPr/>
        </p:nvGrpSpPr>
        <p:grpSpPr>
          <a:xfrm>
            <a:off x="5600613" y="5297217"/>
            <a:ext cx="3179559" cy="589803"/>
            <a:chOff x="5600613" y="5297217"/>
            <a:chExt cx="3179559" cy="589803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600613" y="5599135"/>
              <a:ext cx="268276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圆角矩形 112"/>
            <p:cNvSpPr/>
            <p:nvPr/>
          </p:nvSpPr>
          <p:spPr>
            <a:xfrm>
              <a:off x="5870797" y="5297217"/>
              <a:ext cx="1317247" cy="57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err="1"/>
                <a:t>Pred_conv</a:t>
              </a:r>
              <a:endParaRPr lang="zh-CN" altLang="en-US" dirty="0"/>
            </a:p>
          </p:txBody>
        </p:sp>
        <p:cxnSp>
          <p:nvCxnSpPr>
            <p:cNvPr id="114" name="直接箭头连接符 113"/>
            <p:cNvCxnSpPr/>
            <p:nvPr/>
          </p:nvCxnSpPr>
          <p:spPr>
            <a:xfrm>
              <a:off x="8102766" y="5604791"/>
              <a:ext cx="677406" cy="0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7178681" y="5589237"/>
              <a:ext cx="458944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圆角矩形 115"/>
            <p:cNvSpPr/>
            <p:nvPr/>
          </p:nvSpPr>
          <p:spPr>
            <a:xfrm>
              <a:off x="7397581" y="5311252"/>
              <a:ext cx="1047498" cy="57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pooling</a:t>
              </a:r>
              <a:endParaRPr lang="zh-CN" altLang="en-US" dirty="0"/>
            </a:p>
          </p:txBody>
        </p:sp>
      </p:grpSp>
      <p:pic>
        <p:nvPicPr>
          <p:cNvPr id="117" name="图片 116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34174" r="36472" b="34174"/>
          <a:stretch/>
        </p:blipFill>
        <p:spPr>
          <a:xfrm rot="5400000">
            <a:off x="8174796" y="5582600"/>
            <a:ext cx="1528462" cy="100324"/>
          </a:xfrm>
          <a:prstGeom prst="rect">
            <a:avLst/>
          </a:prstGeom>
        </p:spPr>
      </p:pic>
      <p:grpSp>
        <p:nvGrpSpPr>
          <p:cNvPr id="132" name="组合 131"/>
          <p:cNvGrpSpPr/>
          <p:nvPr/>
        </p:nvGrpSpPr>
        <p:grpSpPr>
          <a:xfrm>
            <a:off x="9098552" y="5311252"/>
            <a:ext cx="1601491" cy="575768"/>
            <a:chOff x="9098552" y="5311252"/>
            <a:chExt cx="1601491" cy="575768"/>
          </a:xfrm>
        </p:grpSpPr>
        <p:cxnSp>
          <p:nvCxnSpPr>
            <p:cNvPr id="118" name="直接箭头连接符 117"/>
            <p:cNvCxnSpPr/>
            <p:nvPr/>
          </p:nvCxnSpPr>
          <p:spPr>
            <a:xfrm>
              <a:off x="10022637" y="5604791"/>
              <a:ext cx="677406" cy="0"/>
            </a:xfrm>
            <a:prstGeom prst="straightConnector1">
              <a:avLst/>
            </a:prstGeom>
            <a:ln w="635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9098552" y="5589237"/>
              <a:ext cx="458944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圆角矩形 119"/>
            <p:cNvSpPr/>
            <p:nvPr/>
          </p:nvSpPr>
          <p:spPr>
            <a:xfrm>
              <a:off x="9347267" y="5311252"/>
              <a:ext cx="951633" cy="5757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 err="1"/>
                <a:t>RNN</a:t>
              </a:r>
              <a:endParaRPr lang="zh-CN" altLang="en-US" dirty="0"/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10745636" y="5438761"/>
            <a:ext cx="45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’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2609811" y="1975732"/>
            <a:ext cx="160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</a:rPr>
              <a:t>S</a:t>
            </a:r>
            <a:r>
              <a:rPr lang="en-US" altLang="zh-CN" b="1" dirty="0" smtClean="0">
                <a:solidFill>
                  <a:srgbClr val="1F4E79"/>
                </a:solidFill>
              </a:rPr>
              <a:t>tate feature</a:t>
            </a:r>
            <a:endParaRPr lang="zh-CN" altLang="en-US" b="1" dirty="0">
              <a:solidFill>
                <a:srgbClr val="1F4E79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369020" y="4214852"/>
            <a:ext cx="178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1F4E79"/>
                </a:solidFill>
              </a:rPr>
              <a:t>Mask feature</a:t>
            </a:r>
            <a:endParaRPr lang="zh-CN" altLang="en-US" b="1" dirty="0">
              <a:solidFill>
                <a:srgbClr val="1F4E79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151956" y="6254815"/>
            <a:ext cx="176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B9BD5"/>
                </a:solidFill>
              </a:rPr>
              <a:t>Predict feature</a:t>
            </a:r>
            <a:endParaRPr lang="zh-CN" altLang="en-US" b="1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8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各个卷积层的参数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9544291" cy="16033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Mask 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1x1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1x1</a:t>
            </a:r>
            <a:endParaRPr lang="en-US" altLang="zh-CN" dirty="0" smtClean="0"/>
          </a:p>
          <a:p>
            <a:r>
              <a:rPr lang="en-US" altLang="zh-CN" dirty="0" smtClean="0"/>
              <a:t>Recur 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1x1</a:t>
            </a:r>
            <a:r>
              <a:rPr lang="en-US" altLang="zh-CN" dirty="0" smtClean="0"/>
              <a:t>, (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)</a:t>
            </a:r>
            <a:r>
              <a:rPr lang="en-US" altLang="zh-CN" baseline="-25000" dirty="0" err="1" smtClean="0"/>
              <a:t>x2</a:t>
            </a:r>
            <a:r>
              <a:rPr lang="en-US" altLang="zh-CN" dirty="0" smtClean="0"/>
              <a:t> , </a:t>
            </a:r>
            <a:r>
              <a:rPr lang="en-US" altLang="zh-CN" dirty="0" err="1" smtClean="0"/>
              <a:t>1x1</a:t>
            </a:r>
            <a:endParaRPr lang="en-US" altLang="zh-CN" baseline="-25000" dirty="0" smtClean="0"/>
          </a:p>
          <a:p>
            <a:r>
              <a:rPr lang="en-US" altLang="zh-CN" dirty="0" err="1" smtClean="0"/>
              <a:t>Pred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conv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p,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p,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p,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p, </a:t>
            </a:r>
            <a:r>
              <a:rPr lang="en-US" altLang="zh-CN" dirty="0" err="1" smtClean="0"/>
              <a:t>3x3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gobal</a:t>
            </a:r>
            <a:r>
              <a:rPr lang="en-US" altLang="zh-CN" dirty="0" smtClean="0"/>
              <a:t> pooling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578187" y="3877957"/>
            <a:ext cx="3675090" cy="2160708"/>
            <a:chOff x="743730" y="3997353"/>
            <a:chExt cx="3675090" cy="2160708"/>
          </a:xfrm>
        </p:grpSpPr>
        <p:grpSp>
          <p:nvGrpSpPr>
            <p:cNvPr id="67" name="组合 66"/>
            <p:cNvGrpSpPr/>
            <p:nvPr/>
          </p:nvGrpSpPr>
          <p:grpSpPr>
            <a:xfrm>
              <a:off x="743730" y="4082432"/>
              <a:ext cx="1932973" cy="1932973"/>
              <a:chOff x="5537693" y="3904143"/>
              <a:chExt cx="1932973" cy="1932973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5537693" y="3904143"/>
                <a:ext cx="1932973" cy="1932973"/>
                <a:chOff x="1458410" y="4479402"/>
                <a:chExt cx="1932973" cy="1932973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4" name="矩形 3"/>
                <p:cNvSpPr/>
                <p:nvPr/>
              </p:nvSpPr>
              <p:spPr>
                <a:xfrm>
                  <a:off x="1469985" y="4490977"/>
                  <a:ext cx="1921398" cy="1921398"/>
                </a:xfrm>
                <a:prstGeom prst="rect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" name="直接连接符 5"/>
                <p:cNvCxnSpPr/>
                <p:nvPr/>
              </p:nvCxnSpPr>
              <p:spPr>
                <a:xfrm>
                  <a:off x="1458410" y="545923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1458410" y="478867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1458410" y="5105670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1458410" y="579451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1458410" y="6135894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组合 15"/>
                <p:cNvGrpSpPr/>
                <p:nvPr/>
              </p:nvGrpSpPr>
              <p:grpSpPr>
                <a:xfrm rot="5400000">
                  <a:off x="1458409" y="4772281"/>
                  <a:ext cx="1932973" cy="1347216"/>
                  <a:chOff x="1738826" y="4575318"/>
                  <a:chExt cx="1932973" cy="1347216"/>
                </a:xfrm>
              </p:grpSpPr>
              <p:cxnSp>
                <p:nvCxnSpPr>
                  <p:cNvPr id="11" name="直接连接符 10"/>
                  <p:cNvCxnSpPr/>
                  <p:nvPr/>
                </p:nvCxnSpPr>
                <p:spPr>
                  <a:xfrm>
                    <a:off x="1738826" y="524587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11"/>
                  <p:cNvCxnSpPr/>
                  <p:nvPr/>
                </p:nvCxnSpPr>
                <p:spPr>
                  <a:xfrm>
                    <a:off x="1738826" y="457531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直接连接符 12"/>
                  <p:cNvCxnSpPr/>
                  <p:nvPr/>
                </p:nvCxnSpPr>
                <p:spPr>
                  <a:xfrm>
                    <a:off x="1738826" y="4892310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738826" y="558115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直接连接符 14"/>
                  <p:cNvCxnSpPr/>
                  <p:nvPr/>
                </p:nvCxnSpPr>
                <p:spPr>
                  <a:xfrm>
                    <a:off x="1738826" y="5922534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5575360" y="3982192"/>
                <a:ext cx="1683086" cy="16540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55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032840" y="3997353"/>
              <a:ext cx="1855140" cy="2018052"/>
              <a:chOff x="1032840" y="3997353"/>
              <a:chExt cx="1855140" cy="2018052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1032840" y="4640580"/>
                <a:ext cx="1149910" cy="24384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1032840" y="5738924"/>
                <a:ext cx="1149910" cy="27648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2196870" y="3997353"/>
                <a:ext cx="691110" cy="49042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1692411" y="4178501"/>
              <a:ext cx="1932973" cy="1932973"/>
              <a:chOff x="1322266" y="4131930"/>
              <a:chExt cx="1932973" cy="1932973"/>
            </a:xfrm>
            <a:scene3d>
              <a:camera prst="isometricRightUp"/>
              <a:lightRig rig="threePt" dir="t"/>
            </a:scene3d>
          </p:grpSpPr>
          <p:grpSp>
            <p:nvGrpSpPr>
              <p:cNvPr id="48" name="组合 47"/>
              <p:cNvGrpSpPr/>
              <p:nvPr/>
            </p:nvGrpSpPr>
            <p:grpSpPr>
              <a:xfrm>
                <a:off x="1322266" y="4131930"/>
                <a:ext cx="1932973" cy="1932973"/>
                <a:chOff x="1458410" y="4479402"/>
                <a:chExt cx="1932973" cy="1932973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1469985" y="4490977"/>
                  <a:ext cx="1921398" cy="1921398"/>
                </a:xfrm>
                <a:prstGeom prst="rect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1" name="直接连接符 50"/>
                <p:cNvCxnSpPr/>
                <p:nvPr/>
              </p:nvCxnSpPr>
              <p:spPr>
                <a:xfrm>
                  <a:off x="1458410" y="545923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1458410" y="478867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1458410" y="5105670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1458410" y="579451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1458410" y="6135894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 rot="5400000">
                  <a:off x="1458409" y="4772281"/>
                  <a:ext cx="1932973" cy="1347216"/>
                  <a:chOff x="1738826" y="4575318"/>
                  <a:chExt cx="1932973" cy="1347216"/>
                </a:xfrm>
              </p:grpSpPr>
              <p:cxnSp>
                <p:nvCxnSpPr>
                  <p:cNvPr id="57" name="直接连接符 56"/>
                  <p:cNvCxnSpPr/>
                  <p:nvPr/>
                </p:nvCxnSpPr>
                <p:spPr>
                  <a:xfrm>
                    <a:off x="1738826" y="524587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>
                    <a:off x="1738826" y="457531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1738826" y="4892310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1738826" y="558115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1738826" y="5922534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9" name="矩形 48"/>
              <p:cNvSpPr/>
              <p:nvPr/>
            </p:nvSpPr>
            <p:spPr>
              <a:xfrm>
                <a:off x="1610360" y="4445000"/>
                <a:ext cx="1031240" cy="10134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2182750" y="4458183"/>
              <a:ext cx="1287389" cy="1280741"/>
              <a:chOff x="2182750" y="4458183"/>
              <a:chExt cx="1287389" cy="1280741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2182750" y="4884420"/>
                <a:ext cx="1043050" cy="157706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V="1">
                <a:off x="2196870" y="5349240"/>
                <a:ext cx="1028930" cy="38968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2909822" y="4458183"/>
                <a:ext cx="560317" cy="447207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2485847" y="4225088"/>
              <a:ext cx="1932973" cy="1932973"/>
              <a:chOff x="7166474" y="3963525"/>
              <a:chExt cx="1932973" cy="1932973"/>
            </a:xfrm>
            <a:scene3d>
              <a:camera prst="isometricRightUp"/>
              <a:lightRig rig="threePt" dir="t"/>
            </a:scene3d>
          </p:grpSpPr>
          <p:grpSp>
            <p:nvGrpSpPr>
              <p:cNvPr id="19" name="组合 18"/>
              <p:cNvGrpSpPr/>
              <p:nvPr/>
            </p:nvGrpSpPr>
            <p:grpSpPr>
              <a:xfrm>
                <a:off x="7166474" y="3963525"/>
                <a:ext cx="1932973" cy="1932973"/>
                <a:chOff x="1458410" y="4479402"/>
                <a:chExt cx="1932973" cy="1932973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469985" y="4490977"/>
                  <a:ext cx="1921398" cy="1921398"/>
                </a:xfrm>
                <a:prstGeom prst="rect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1458410" y="545923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1458410" y="478867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1458410" y="5105670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1458410" y="5794518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1458410" y="6135894"/>
                  <a:ext cx="1932973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组合 25"/>
                <p:cNvGrpSpPr/>
                <p:nvPr/>
              </p:nvGrpSpPr>
              <p:grpSpPr>
                <a:xfrm rot="5400000">
                  <a:off x="1458409" y="4772281"/>
                  <a:ext cx="1932973" cy="1347216"/>
                  <a:chOff x="1738826" y="4575318"/>
                  <a:chExt cx="1932973" cy="1347216"/>
                </a:xfrm>
              </p:grpSpPr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1738826" y="524587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738826" y="457531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1738826" y="4892310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/>
                  <p:cNvCxnSpPr/>
                  <p:nvPr/>
                </p:nvCxnSpPr>
                <p:spPr>
                  <a:xfrm>
                    <a:off x="1738826" y="5581158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连接符 30"/>
                  <p:cNvCxnSpPr/>
                  <p:nvPr/>
                </p:nvCxnSpPr>
                <p:spPr>
                  <a:xfrm>
                    <a:off x="1738826" y="5922534"/>
                    <a:ext cx="1932973" cy="0"/>
                  </a:xfrm>
                  <a:prstGeom prst="line">
                    <a:avLst/>
                  </a:prstGeom>
                  <a:ln w="127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矩形 31"/>
              <p:cNvSpPr/>
              <p:nvPr/>
            </p:nvSpPr>
            <p:spPr>
              <a:xfrm>
                <a:off x="7809255" y="4598810"/>
                <a:ext cx="332233" cy="363507"/>
              </a:xfrm>
              <a:prstGeom prst="rect">
                <a:avLst/>
              </a:prstGeom>
              <a:solidFill>
                <a:schemeClr val="bg2">
                  <a:lumMod val="2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096000" y="4011764"/>
            <a:ext cx="4658812" cy="1347217"/>
            <a:chOff x="5914663" y="4272311"/>
            <a:chExt cx="4658812" cy="1347217"/>
          </a:xfrm>
        </p:grpSpPr>
        <p:cxnSp>
          <p:nvCxnSpPr>
            <p:cNvPr id="85" name="直接箭头连接符 84"/>
            <p:cNvCxnSpPr/>
            <p:nvPr/>
          </p:nvCxnSpPr>
          <p:spPr>
            <a:xfrm>
              <a:off x="5914663" y="5278152"/>
              <a:ext cx="856527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/>
            <p:cNvSpPr/>
            <p:nvPr/>
          </p:nvSpPr>
          <p:spPr>
            <a:xfrm>
              <a:off x="6609144" y="4878905"/>
              <a:ext cx="1307940" cy="740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3x3</a:t>
              </a:r>
              <a:r>
                <a:rPr lang="en-US" altLang="zh-CN" dirty="0" smtClean="0"/>
                <a:t> </a:t>
              </a:r>
              <a:r>
                <a:rPr lang="en-US" altLang="zh-CN" dirty="0" err="1" smtClean="0"/>
                <a:t>conv</a:t>
              </a:r>
              <a:endParaRPr lang="zh-CN" altLang="en-US" dirty="0"/>
            </a:p>
          </p:txBody>
        </p:sp>
        <p:cxnSp>
          <p:nvCxnSpPr>
            <p:cNvPr id="87" name="直接箭头连接符 86"/>
            <p:cNvCxnSpPr/>
            <p:nvPr/>
          </p:nvCxnSpPr>
          <p:spPr>
            <a:xfrm>
              <a:off x="7917084" y="5278152"/>
              <a:ext cx="856527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8409008" y="4878905"/>
              <a:ext cx="1307940" cy="740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3x3</a:t>
              </a:r>
              <a:r>
                <a:rPr lang="en-US" altLang="zh-CN" dirty="0" smtClean="0"/>
                <a:t> </a:t>
              </a:r>
              <a:r>
                <a:rPr lang="en-US" altLang="zh-CN" dirty="0" err="1" smtClean="0"/>
                <a:t>conv</a:t>
              </a:r>
              <a:endParaRPr lang="zh-CN" altLang="en-US" dirty="0"/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9716948" y="5269568"/>
              <a:ext cx="856527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曲线连接符 93"/>
            <p:cNvCxnSpPr>
              <a:stCxn id="88" idx="3"/>
            </p:cNvCxnSpPr>
            <p:nvPr/>
          </p:nvCxnSpPr>
          <p:spPr>
            <a:xfrm flipH="1" flipV="1">
              <a:off x="8158480" y="4272312"/>
              <a:ext cx="1558468" cy="976905"/>
            </a:xfrm>
            <a:prstGeom prst="curvedConnector3">
              <a:avLst>
                <a:gd name="adj1" fmla="val -14668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曲线连接符 98"/>
            <p:cNvCxnSpPr>
              <a:endCxn id="86" idx="1"/>
            </p:cNvCxnSpPr>
            <p:nvPr/>
          </p:nvCxnSpPr>
          <p:spPr>
            <a:xfrm rot="10800000" flipV="1">
              <a:off x="6609144" y="4272311"/>
              <a:ext cx="1549336" cy="976905"/>
            </a:xfrm>
            <a:prstGeom prst="curvedConnector3">
              <a:avLst>
                <a:gd name="adj1" fmla="val 118034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文本框 101"/>
          <p:cNvSpPr txBox="1"/>
          <p:nvPr/>
        </p:nvSpPr>
        <p:spPr>
          <a:xfrm>
            <a:off x="7506312" y="5642567"/>
            <a:ext cx="176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tx2">
                    <a:lumMod val="50000"/>
                  </a:schemeClr>
                </a:solidFill>
              </a:rPr>
              <a:t>Recurrent CNN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生成训练集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582920" cy="1603375"/>
          </a:xfrm>
        </p:spPr>
        <p:txBody>
          <a:bodyPr/>
          <a:lstStyle/>
          <a:p>
            <a:r>
              <a:rPr lang="zh-CN" altLang="en-US" dirty="0" smtClean="0"/>
              <a:t>按照一定方式生成纯文本</a:t>
            </a:r>
            <a:endParaRPr lang="en-US" altLang="zh-CN" dirty="0" smtClean="0"/>
          </a:p>
          <a:p>
            <a:r>
              <a:rPr lang="zh-CN" altLang="en-US" dirty="0" smtClean="0"/>
              <a:t>进行旋转等仿射变换、模糊操作</a:t>
            </a:r>
            <a:endParaRPr lang="en-US" altLang="zh-CN" dirty="0" smtClean="0"/>
          </a:p>
          <a:p>
            <a:r>
              <a:rPr lang="zh-CN" altLang="en-US" dirty="0"/>
              <a:t>贴</a:t>
            </a:r>
            <a:r>
              <a:rPr lang="zh-CN" altLang="en-US" dirty="0" smtClean="0"/>
              <a:t>到背景图上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603467"/>
            <a:ext cx="2174557" cy="12322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0234"/>
            <a:ext cx="256736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632" y="1332381"/>
            <a:ext cx="3165408" cy="7166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9" y="580728"/>
            <a:ext cx="1928438" cy="3549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28" y="2266062"/>
            <a:ext cx="2425909" cy="7224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16" y="3523114"/>
            <a:ext cx="2609661" cy="26096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9" y="3523114"/>
            <a:ext cx="2630200" cy="26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场景文本识别与检测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4591"/>
            <a:ext cx="5635817" cy="114019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88349"/>
            <a:ext cx="5695950" cy="1476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33" y="2120976"/>
            <a:ext cx="2383155" cy="134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92" y="3705631"/>
            <a:ext cx="1735279" cy="13014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33" y="3533419"/>
            <a:ext cx="2472690" cy="1645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023" y="2120976"/>
            <a:ext cx="1765554" cy="14124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40839" y="544246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场景文本识别的一些例子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37423" y="544246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场景文本检测的一些例子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2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数据集实例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470523"/>
            <a:ext cx="252000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06600"/>
            <a:ext cx="25200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470523"/>
            <a:ext cx="252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4206600"/>
            <a:ext cx="2520000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4206600"/>
            <a:ext cx="252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" y="1470523"/>
            <a:ext cx="2520000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96" y="4182801"/>
            <a:ext cx="2520000" cy="252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96" y="1468545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几种数据集的规模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565214"/>
              </p:ext>
            </p:extLst>
          </p:nvPr>
        </p:nvGraphicFramePr>
        <p:xfrm>
          <a:off x="1618489" y="2560320"/>
          <a:ext cx="8776715" cy="1737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5343">
                  <a:extLst>
                    <a:ext uri="{9D8B030D-6E8A-4147-A177-3AD203B41FA5}">
                      <a16:colId xmlns:a16="http://schemas.microsoft.com/office/drawing/2014/main" val="3633330146"/>
                    </a:ext>
                  </a:extLst>
                </a:gridCol>
                <a:gridCol w="1755343">
                  <a:extLst>
                    <a:ext uri="{9D8B030D-6E8A-4147-A177-3AD203B41FA5}">
                      <a16:colId xmlns:a16="http://schemas.microsoft.com/office/drawing/2014/main" val="1860219027"/>
                    </a:ext>
                  </a:extLst>
                </a:gridCol>
                <a:gridCol w="1755343">
                  <a:extLst>
                    <a:ext uri="{9D8B030D-6E8A-4147-A177-3AD203B41FA5}">
                      <a16:colId xmlns:a16="http://schemas.microsoft.com/office/drawing/2014/main" val="1151943414"/>
                    </a:ext>
                  </a:extLst>
                </a:gridCol>
                <a:gridCol w="1755343">
                  <a:extLst>
                    <a:ext uri="{9D8B030D-6E8A-4147-A177-3AD203B41FA5}">
                      <a16:colId xmlns:a16="http://schemas.microsoft.com/office/drawing/2014/main" val="2858298775"/>
                    </a:ext>
                  </a:extLst>
                </a:gridCol>
                <a:gridCol w="1755343">
                  <a:extLst>
                    <a:ext uri="{9D8B030D-6E8A-4147-A177-3AD203B41FA5}">
                      <a16:colId xmlns:a16="http://schemas.microsoft.com/office/drawing/2014/main" val="285413867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45066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31465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词汇量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2k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0.5k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0.5k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091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15425" y="1690688"/>
            <a:ext cx="10238375" cy="4705226"/>
            <a:chOff x="1394506" y="1690688"/>
            <a:chExt cx="10238375" cy="470522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506" y="1690688"/>
              <a:ext cx="9038797" cy="4705226"/>
            </a:xfrm>
            <a:prstGeom prst="rect">
              <a:avLst/>
            </a:prstGeom>
          </p:spPr>
        </p:pic>
        <p:cxnSp>
          <p:nvCxnSpPr>
            <p:cNvPr id="5" name="直接连接符 4"/>
            <p:cNvCxnSpPr/>
            <p:nvPr/>
          </p:nvCxnSpPr>
          <p:spPr>
            <a:xfrm flipH="1">
              <a:off x="2258568" y="1815153"/>
              <a:ext cx="41195" cy="4048536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067348" y="1912529"/>
              <a:ext cx="0" cy="397890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8705250" y="1846995"/>
              <a:ext cx="0" cy="4016694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746099" y="1873237"/>
              <a:ext cx="0" cy="401820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476547" y="2356173"/>
              <a:ext cx="2002608" cy="511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Stage 1</a:t>
              </a:r>
            </a:p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train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RCMnet</a:t>
              </a:r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set1</a:t>
              </a:r>
              <a:endParaRPr lang="zh-CN" altLang="en-US" sz="1361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68674" y="4240467"/>
              <a:ext cx="2002608" cy="72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Stage 2</a:t>
              </a:r>
            </a:p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train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RCMnet</a:t>
              </a:r>
              <a:endParaRPr lang="en-US" altLang="zh-CN" sz="1361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recognet</a:t>
              </a:r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set1</a:t>
              </a:r>
              <a:endParaRPr lang="zh-CN" altLang="en-US" sz="1361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51997" y="2286427"/>
              <a:ext cx="2002608" cy="511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Stage 3</a:t>
              </a:r>
            </a:p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train on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set2</a:t>
              </a:r>
              <a:endParaRPr lang="zh-CN" altLang="en-US" sz="1361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630273" y="4123156"/>
              <a:ext cx="2002608" cy="511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Stage 4</a:t>
              </a:r>
            </a:p>
            <a:p>
              <a:pPr algn="ctr"/>
              <a:r>
                <a:rPr lang="en-US" altLang="zh-CN" sz="1361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fine-tuned on </a:t>
              </a:r>
              <a:r>
                <a:rPr lang="en-US" altLang="zh-CN" sz="1361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set2</a:t>
              </a:r>
              <a:endParaRPr lang="zh-CN" altLang="en-US" sz="1361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8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36794"/>
              </p:ext>
            </p:extLst>
          </p:nvPr>
        </p:nvGraphicFramePr>
        <p:xfrm>
          <a:off x="1419352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694549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345219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65999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862495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34107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set4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74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60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词汇量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1k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2k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0.5k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0.5k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8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正确率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0.782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0.873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0.674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8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3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12" y="1499840"/>
            <a:ext cx="504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12" y="4210688"/>
            <a:ext cx="5040000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4210688"/>
            <a:ext cx="504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1550956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" y="1520824"/>
            <a:ext cx="504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24" y="1520824"/>
            <a:ext cx="5040000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24" y="4181856"/>
            <a:ext cx="5040000" cy="25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" y="4181856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4191000"/>
            <a:ext cx="504000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4191000"/>
            <a:ext cx="50400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1576038"/>
            <a:ext cx="504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1576038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" y="1612392"/>
            <a:ext cx="5040000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68" y="4217675"/>
            <a:ext cx="5040000" cy="25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" y="4205544"/>
            <a:ext cx="504000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68" y="1685544"/>
            <a:ext cx="504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下一步工作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从单文本扩展到多行文本</a:t>
            </a:r>
            <a:endParaRPr lang="en-US" altLang="zh-CN" dirty="0" smtClean="0"/>
          </a:p>
          <a:p>
            <a:r>
              <a:rPr lang="zh-CN" altLang="en-US" dirty="0" smtClean="0"/>
              <a:t>解决无效计算的问题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7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难点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" y="1558608"/>
            <a:ext cx="5274938" cy="3759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705" y="3629567"/>
            <a:ext cx="2742309" cy="12628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64" y="2002642"/>
            <a:ext cx="2348436" cy="15640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24" y="1993499"/>
            <a:ext cx="1377243" cy="1587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35" y="1981612"/>
            <a:ext cx="1791149" cy="1585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68" y="3619754"/>
            <a:ext cx="1600263" cy="12633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1" y="3629567"/>
            <a:ext cx="1078574" cy="12628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1680" y="5528056"/>
            <a:ext cx="332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场景文本识别富有挑战的例子</a:t>
            </a:r>
            <a:r>
              <a:rPr lang="en-US" altLang="zh-CN" baseline="30000" dirty="0" smtClean="0"/>
              <a:t>1</a:t>
            </a:r>
            <a:endParaRPr lang="zh-CN" altLang="en-US" baseline="30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107299" y="5528056"/>
            <a:ext cx="332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场景文本</a:t>
            </a:r>
            <a:r>
              <a:rPr lang="zh-CN" altLang="en-US" dirty="0"/>
              <a:t>检测</a:t>
            </a:r>
            <a:r>
              <a:rPr lang="zh-CN" altLang="en-US" dirty="0" smtClean="0"/>
              <a:t>富有挑战的例子</a:t>
            </a:r>
            <a:r>
              <a:rPr lang="en-US" altLang="zh-CN" baseline="30000" dirty="0"/>
              <a:t>2</a:t>
            </a:r>
            <a:endParaRPr lang="zh-CN" altLang="en-US" baseline="30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75920" y="6243435"/>
            <a:ext cx="524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aseline="30000" dirty="0" smtClean="0"/>
              <a:t>1</a:t>
            </a:r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《Focusing Attention: Towards Accurate Text Recognition in Natural Images》 </a:t>
            </a:r>
            <a:endParaRPr lang="zh-CN" altLang="en-US" sz="11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75920" y="6505045"/>
            <a:ext cx="5779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aseline="30000" dirty="0"/>
              <a:t>2</a:t>
            </a:r>
            <a:r>
              <a:rPr lang="zh-CN" altLang="en-US" sz="1100" dirty="0" smtClean="0"/>
              <a:t>来自 </a:t>
            </a:r>
            <a:r>
              <a:rPr lang="en-US" altLang="zh-CN" sz="1100" dirty="0" err="1" smtClean="0"/>
              <a:t>ICDAR</a:t>
            </a:r>
            <a:r>
              <a:rPr lang="en-US" altLang="zh-CN" sz="1100" dirty="0" smtClean="0"/>
              <a:t> 2019 – </a:t>
            </a:r>
            <a:r>
              <a:rPr lang="en-US" altLang="zh-CN" sz="1100" dirty="0" err="1" smtClean="0"/>
              <a:t>ArT</a:t>
            </a:r>
            <a:r>
              <a:rPr lang="en-US" altLang="zh-CN" sz="1100" dirty="0" smtClean="0"/>
              <a:t>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380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场景文本识别的四个阶段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24189" cy="4351338"/>
          </a:xfrm>
        </p:spPr>
        <p:txBody>
          <a:bodyPr/>
          <a:lstStyle/>
          <a:p>
            <a:r>
              <a:rPr lang="zh-CN" altLang="en-US" dirty="0" smtClean="0"/>
              <a:t>矫正图片</a:t>
            </a:r>
            <a:endParaRPr lang="en-US" altLang="zh-CN" dirty="0"/>
          </a:p>
          <a:p>
            <a:pPr lvl="1"/>
            <a:r>
              <a:rPr lang="en-US" altLang="zh-CN" dirty="0" err="1" smtClean="0"/>
              <a:t>STN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None</a:t>
            </a:r>
          </a:p>
          <a:p>
            <a:r>
              <a:rPr lang="zh-CN" altLang="en-US" dirty="0" smtClean="0"/>
              <a:t>特征提取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VGG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RCNN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Recurrent CNN not R-CNN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序列</a:t>
            </a:r>
            <a:r>
              <a:rPr lang="zh-CN" altLang="en-US" dirty="0" smtClean="0"/>
              <a:t>建模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GRU</a:t>
            </a:r>
            <a:endParaRPr lang="en-US" altLang="zh-CN" dirty="0" smtClean="0"/>
          </a:p>
          <a:p>
            <a:r>
              <a:rPr lang="zh-CN" altLang="en-US" dirty="0"/>
              <a:t>预测输出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CTC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Attention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11" y="1516039"/>
            <a:ext cx="4533145" cy="45563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06511" y="6427113"/>
            <a:ext cx="4178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参考</a:t>
            </a:r>
            <a:r>
              <a:rPr lang="en-US" altLang="zh-CN" sz="1100" dirty="0" smtClean="0"/>
              <a:t>《Robust Scene Text Recognition with Automatic </a:t>
            </a:r>
            <a:r>
              <a:rPr lang="en-US" altLang="zh-CN" sz="1100" dirty="0" err="1" smtClean="0"/>
              <a:t>Rectication</a:t>
            </a:r>
            <a:r>
              <a:rPr lang="en-US" altLang="zh-CN" sz="1100" dirty="0" smtClean="0"/>
              <a:t>》</a:t>
            </a: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79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CRNN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12" y="3761055"/>
            <a:ext cx="2761662" cy="232446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31" y="1497988"/>
            <a:ext cx="3522938" cy="45875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256"/>
            <a:ext cx="4051886" cy="22497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8640" y="6532880"/>
            <a:ext cx="8778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《An End-to-End Trainable Neural Network for Image-based Sequence Recognition and Its Application to Scene Text Recognition》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969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CRNN</a:t>
            </a:r>
            <a:r>
              <a:rPr lang="zh-CN" altLang="en-US" dirty="0" smtClean="0"/>
              <a:t>之后的其它工作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45385"/>
            <a:ext cx="11089640" cy="2644775"/>
          </a:xfrm>
        </p:spPr>
        <p:txBody>
          <a:bodyPr/>
          <a:lstStyle/>
          <a:p>
            <a:r>
              <a:rPr lang="zh-CN" altLang="en-US" dirty="0" smtClean="0"/>
              <a:t>引入 </a:t>
            </a:r>
            <a:r>
              <a:rPr lang="en-US" altLang="zh-CN" dirty="0" smtClean="0"/>
              <a:t>Attention </a:t>
            </a:r>
            <a:r>
              <a:rPr lang="zh-CN" altLang="en-US" dirty="0" smtClean="0"/>
              <a:t>机制，替代 </a:t>
            </a:r>
            <a:r>
              <a:rPr lang="en-US" altLang="zh-CN" dirty="0" smtClean="0"/>
              <a:t>CTC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r>
              <a:rPr lang="zh-CN" altLang="en-US" dirty="0" smtClean="0"/>
              <a:t>解决 </a:t>
            </a:r>
            <a:r>
              <a:rPr lang="en-US" altLang="zh-CN" dirty="0" smtClean="0"/>
              <a:t>Attention Drift </a:t>
            </a:r>
            <a:r>
              <a:rPr lang="zh-CN" altLang="en-US" dirty="0" smtClean="0"/>
              <a:t>问题。 </a:t>
            </a:r>
            <a:endParaRPr lang="en-US" altLang="zh-CN" dirty="0" smtClean="0"/>
          </a:p>
          <a:p>
            <a:r>
              <a:rPr lang="zh-CN" altLang="en-US" dirty="0" smtClean="0"/>
              <a:t>引入 </a:t>
            </a:r>
            <a:r>
              <a:rPr lang="en-US" altLang="zh-CN" dirty="0" smtClean="0"/>
              <a:t>SAM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Spacial</a:t>
            </a:r>
            <a:r>
              <a:rPr lang="en-US" altLang="zh-CN" dirty="0" smtClean="0"/>
              <a:t> Attention Mechanism</a:t>
            </a:r>
            <a:r>
              <a:rPr lang="zh-CN" altLang="en-US" dirty="0" smtClean="0"/>
              <a:t>）处理任意排列的文本。 </a:t>
            </a:r>
            <a:endParaRPr lang="en-US" altLang="zh-CN" dirty="0" smtClean="0"/>
          </a:p>
          <a:p>
            <a:r>
              <a:rPr lang="zh-CN" altLang="en-US" dirty="0" smtClean="0"/>
              <a:t>采用监督式训练方式，缓解 </a:t>
            </a:r>
            <a:r>
              <a:rPr lang="en-US" altLang="zh-CN" dirty="0" smtClean="0"/>
              <a:t>Attention </a:t>
            </a:r>
            <a:r>
              <a:rPr lang="zh-CN" altLang="en-US" dirty="0" smtClean="0"/>
              <a:t>难以训练的问题。</a:t>
            </a:r>
          </a:p>
        </p:txBody>
      </p:sp>
    </p:spTree>
    <p:extLst>
      <p:ext uri="{BB962C8B-B14F-4D97-AF65-F5344CB8AC3E}">
        <p14:creationId xmlns:p14="http://schemas.microsoft.com/office/powerpoint/2010/main" val="199765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检测文本的方法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63411"/>
            <a:ext cx="10515600" cy="4351338"/>
          </a:xfrm>
        </p:spPr>
        <p:txBody>
          <a:bodyPr/>
          <a:lstStyle/>
          <a:p>
            <a:r>
              <a:rPr lang="zh-CN" altLang="en-US" smtClean="0"/>
              <a:t>根据所使用</a:t>
            </a:r>
            <a:r>
              <a:rPr lang="zh-CN" altLang="en-US" dirty="0" smtClean="0"/>
              <a:t>的网络结构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R-CNN</a:t>
            </a:r>
            <a:r>
              <a:rPr lang="zh-CN" altLang="en-US" dirty="0" smtClean="0"/>
              <a:t>系列：</a:t>
            </a:r>
            <a:r>
              <a:rPr lang="en-US" altLang="zh-CN" dirty="0" smtClean="0"/>
              <a:t>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Fast 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Faster R-CNN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Mask R-CNN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zh-CN" altLang="en-US" dirty="0" smtClean="0"/>
              <a:t>语义分割：</a:t>
            </a:r>
            <a:r>
              <a:rPr lang="en-US" altLang="zh-CN" dirty="0" err="1" smtClean="0"/>
              <a:t>FCN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FPN</a:t>
            </a:r>
            <a:endParaRPr lang="en-US" altLang="zh-CN" dirty="0" smtClean="0"/>
          </a:p>
          <a:p>
            <a:r>
              <a:rPr lang="zh-CN" altLang="en-US" dirty="0" smtClean="0"/>
              <a:t>根据描述文本区域的方法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矩形框</a:t>
            </a:r>
            <a:endParaRPr lang="en-US" altLang="zh-CN" dirty="0" smtClean="0"/>
          </a:p>
          <a:p>
            <a:pPr lvl="1"/>
            <a:r>
              <a:rPr lang="zh-CN" altLang="en-US" dirty="0"/>
              <a:t>旋转</a:t>
            </a:r>
            <a:r>
              <a:rPr lang="zh-CN" altLang="en-US" dirty="0" smtClean="0"/>
              <a:t>矩形框</a:t>
            </a:r>
            <a:endParaRPr lang="en-US" altLang="zh-CN" dirty="0" smtClean="0"/>
          </a:p>
          <a:p>
            <a:pPr lvl="1"/>
            <a:r>
              <a:rPr lang="zh-CN" altLang="en-US" dirty="0"/>
              <a:t>边缘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lvl="1"/>
            <a:r>
              <a:rPr lang="zh-CN" altLang="en-US" dirty="0"/>
              <a:t>像素</a:t>
            </a:r>
            <a:r>
              <a:rPr lang="zh-CN" altLang="en-US" dirty="0" smtClean="0"/>
              <a:t>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其它方法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4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结合</a:t>
            </a:r>
            <a:r>
              <a:rPr lang="en-US" altLang="zh-CN" dirty="0" smtClean="0"/>
              <a:t>R-CNN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" y="1593073"/>
            <a:ext cx="10924392" cy="45003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360" y="6483096"/>
            <a:ext cx="4791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来自</a:t>
            </a:r>
            <a:r>
              <a:rPr lang="en-US" altLang="zh-CN" sz="1100" dirty="0" smtClean="0"/>
              <a:t>《Reading Text in the Wild with Convolutional Neural Networks》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664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675</Words>
  <Application>Microsoft Office PowerPoint</Application>
  <PresentationFormat>宽屏</PresentationFormat>
  <Paragraphs>179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华文行楷</vt:lpstr>
      <vt:lpstr>Arial</vt:lpstr>
      <vt:lpstr>Office 主题​​</vt:lpstr>
      <vt:lpstr>关于场景文本识别的进一步探索</vt:lpstr>
      <vt:lpstr>提纲</vt:lpstr>
      <vt:lpstr>场景文本识别与检测</vt:lpstr>
      <vt:lpstr>难点</vt:lpstr>
      <vt:lpstr>场景文本识别的四个阶段</vt:lpstr>
      <vt:lpstr>CRNN</vt:lpstr>
      <vt:lpstr>CRNN之后的其它工作</vt:lpstr>
      <vt:lpstr>检测文本的方法</vt:lpstr>
      <vt:lpstr>结合R-CNN</vt:lpstr>
      <vt:lpstr>结合Faster R-CNN</vt:lpstr>
      <vt:lpstr>结合Mask R-CNN</vt:lpstr>
      <vt:lpstr>矩形框</vt:lpstr>
      <vt:lpstr>旋转矩形框</vt:lpstr>
      <vt:lpstr>边缘点</vt:lpstr>
      <vt:lpstr>边缘点</vt:lpstr>
      <vt:lpstr>像素级别</vt:lpstr>
      <vt:lpstr>一个新颖的方法</vt:lpstr>
      <vt:lpstr>一个检测和识别任务结合的例子</vt:lpstr>
      <vt:lpstr>不能很好的衔接</vt:lpstr>
      <vt:lpstr>问题</vt:lpstr>
      <vt:lpstr>为解决两个问题</vt:lpstr>
      <vt:lpstr>RCMnet-Rcognet网络框架</vt:lpstr>
      <vt:lpstr>Shared-FPN</vt:lpstr>
      <vt:lpstr>Shared-FPN</vt:lpstr>
      <vt:lpstr>RCMnet-Rcognet</vt:lpstr>
      <vt:lpstr>PowerPoint 演示文稿</vt:lpstr>
      <vt:lpstr>PowerPoint 演示文稿</vt:lpstr>
      <vt:lpstr>各个卷积层的参数</vt:lpstr>
      <vt:lpstr>生成训练集</vt:lpstr>
      <vt:lpstr>数据集实例</vt:lpstr>
      <vt:lpstr>几种数据集的规模</vt:lpstr>
      <vt:lpstr>训练</vt:lpstr>
      <vt:lpstr>结果</vt:lpstr>
      <vt:lpstr>结果</vt:lpstr>
      <vt:lpstr>结果</vt:lpstr>
      <vt:lpstr>结果</vt:lpstr>
      <vt:lpstr>结果</vt:lpstr>
      <vt:lpstr>下一步工作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关于场景文本识别的进一步探索</dc:title>
  <dc:creator>霍 超凡</dc:creator>
  <cp:lastModifiedBy>霍 超凡</cp:lastModifiedBy>
  <cp:revision>59</cp:revision>
  <dcterms:created xsi:type="dcterms:W3CDTF">2020-03-24T03:47:13Z</dcterms:created>
  <dcterms:modified xsi:type="dcterms:W3CDTF">2020-06-18T14:58:39Z</dcterms:modified>
</cp:coreProperties>
</file>